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tif" ContentType="image/tif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3"/>
  </p:notesMasterIdLst>
  <p:handoutMasterIdLst>
    <p:handoutMasterId r:id="rId24"/>
  </p:handoutMasterIdLst>
  <p:sldIdLst>
    <p:sldId id="256" r:id="rId2"/>
    <p:sldId id="277" r:id="rId3"/>
    <p:sldId id="296" r:id="rId4"/>
    <p:sldId id="285" r:id="rId5"/>
    <p:sldId id="286" r:id="rId6"/>
    <p:sldId id="269" r:id="rId7"/>
    <p:sldId id="270" r:id="rId8"/>
    <p:sldId id="271" r:id="rId9"/>
    <p:sldId id="272" r:id="rId10"/>
    <p:sldId id="292" r:id="rId11"/>
    <p:sldId id="287" r:id="rId12"/>
    <p:sldId id="297" r:id="rId13"/>
    <p:sldId id="288" r:id="rId14"/>
    <p:sldId id="299" r:id="rId15"/>
    <p:sldId id="300" r:id="rId16"/>
    <p:sldId id="301" r:id="rId17"/>
    <p:sldId id="302" r:id="rId18"/>
    <p:sldId id="303" r:id="rId19"/>
    <p:sldId id="289" r:id="rId20"/>
    <p:sldId id="304" r:id="rId21"/>
    <p:sldId id="281"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405" autoAdjust="0"/>
  </p:normalViewPr>
  <p:slideViewPr>
    <p:cSldViewPr snapToGrid="0" snapToObjects="1">
      <p:cViewPr>
        <p:scale>
          <a:sx n="85" d="100"/>
          <a:sy n="85" d="100"/>
        </p:scale>
        <p:origin x="-221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handoutMaster" Target="handoutMasters/handout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C9FE160-42BC-4941-8610-584F69A82B0A}" type="datetimeFigureOut">
              <a:rPr lang="en-US" smtClean="0"/>
              <a:t>7/11/14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FD034E1-691E-5541-BC7C-C69C2B9A3DBC}" type="slidenum">
              <a:rPr lang="en-US" smtClean="0"/>
              <a:t>‹#›</a:t>
            </a:fld>
            <a:endParaRPr lang="en-US"/>
          </a:p>
        </p:txBody>
      </p:sp>
    </p:spTree>
    <p:extLst>
      <p:ext uri="{BB962C8B-B14F-4D97-AF65-F5344CB8AC3E}">
        <p14:creationId xmlns:p14="http://schemas.microsoft.com/office/powerpoint/2010/main" val="195593939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tif>
</file>

<file path=ppt/media/image14.png>
</file>

<file path=ppt/media/image15.png>
</file>

<file path=ppt/media/image16.png>
</file>

<file path=ppt/media/image17.png>
</file>

<file path=ppt/media/image18.jpeg>
</file>

<file path=ppt/media/image19.png>
</file>

<file path=ppt/media/image2.tif>
</file>

<file path=ppt/media/image20.png>
</file>

<file path=ppt/media/image21.png>
</file>

<file path=ppt/media/image22.png>
</file>

<file path=ppt/media/image23.png>
</file>

<file path=ppt/media/image24.png>
</file>

<file path=ppt/media/image25.tiff>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eg>
</file>

<file path=ppt/media/image6.jpg>
</file>

<file path=ppt/media/image7.pn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9E20044-6673-C548-B2EF-9819496A7CFC}" type="datetimeFigureOut">
              <a:rPr lang="en-US" smtClean="0"/>
              <a:t>7/11/14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2F25F6-B1A8-7C4E-8C3B-9D599297F17A}" type="slidenum">
              <a:rPr lang="en-US" smtClean="0"/>
              <a:t>‹#›</a:t>
            </a:fld>
            <a:endParaRPr lang="en-US"/>
          </a:p>
        </p:txBody>
      </p:sp>
    </p:spTree>
    <p:extLst>
      <p:ext uri="{BB962C8B-B14F-4D97-AF65-F5344CB8AC3E}">
        <p14:creationId xmlns:p14="http://schemas.microsoft.com/office/powerpoint/2010/main" val="339172950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Early Modern OCR Project (eMOP) is an Andrew W. Mellon Foundation funded grant project running out of the Initiative for Digital Humanities, Media, and Culture (IDHMC) at Texas A&amp;M University, to develop and test tools and techniques to apply Optical Character Recognition (OCR) to early modern English documents from the hand press period, roughly 1475-1800. The basic premise of eMOP is to use typeface and book history techniques to train modern OCR engines specifically on the typefaces in our collection of documents, and thereby improve the accuracy of the OCR results. </a:t>
            </a:r>
            <a:r>
              <a:rPr lang="en-US" dirty="0" err="1" smtClean="0"/>
              <a:t>eMOP’s</a:t>
            </a:r>
            <a:r>
              <a:rPr lang="en-US" dirty="0" smtClean="0"/>
              <a:t> immediate goal is to make machine readable, or improve the readability, for 45 million pages of text from two major proprietary databases: Eighteenth Century Collections Online (ECCO) and Early English Books Online (EEBO). Generally, eMOP aims to improve the visibility of early modern texts by making their contents fully searchable. The current paradigm of searching special collections for early modern materials by either metadata alone or “dirty” OCR is inefficient for scholarly research.</a:t>
            </a:r>
            <a:endParaRPr lang="en-US" dirty="0"/>
          </a:p>
        </p:txBody>
      </p:sp>
      <p:sp>
        <p:nvSpPr>
          <p:cNvPr id="4" name="Slide Number Placeholder 3"/>
          <p:cNvSpPr>
            <a:spLocks noGrp="1"/>
          </p:cNvSpPr>
          <p:nvPr>
            <p:ph type="sldNum" sz="quarter" idx="10"/>
          </p:nvPr>
        </p:nvSpPr>
        <p:spPr/>
        <p:txBody>
          <a:bodyPr/>
          <a:lstStyle/>
          <a:p>
            <a:fld id="{F22F25F6-B1A8-7C4E-8C3B-9D599297F17A}" type="slidenum">
              <a:rPr lang="en-US" smtClean="0"/>
              <a:t>2</a:t>
            </a:fld>
            <a:endParaRPr lang="en-US"/>
          </a:p>
        </p:txBody>
      </p:sp>
    </p:spTree>
    <p:extLst>
      <p:ext uri="{BB962C8B-B14F-4D97-AF65-F5344CB8AC3E}">
        <p14:creationId xmlns:p14="http://schemas.microsoft.com/office/powerpoint/2010/main" val="157763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Some were great</a:t>
            </a:r>
          </a:p>
          <a:p>
            <a:pPr marL="171450" indent="-171450">
              <a:buFont typeface="Arial"/>
              <a:buChar char="•"/>
            </a:pPr>
            <a:r>
              <a:rPr lang="en-US" dirty="0" smtClean="0"/>
              <a:t>most were not</a:t>
            </a:r>
          </a:p>
          <a:p>
            <a:pPr marL="628650" lvl="1" indent="-171450">
              <a:buFont typeface="Arial"/>
              <a:buChar char="•"/>
            </a:pPr>
            <a:r>
              <a:rPr lang="en-US" dirty="0" smtClean="0"/>
              <a:t>Noisy</a:t>
            </a:r>
          </a:p>
          <a:p>
            <a:pPr marL="628650" lvl="1" indent="-171450">
              <a:buFont typeface="Arial"/>
              <a:buChar char="•"/>
            </a:pPr>
            <a:r>
              <a:rPr lang="en-US" dirty="0" smtClean="0"/>
              <a:t>Skewed</a:t>
            </a:r>
          </a:p>
          <a:p>
            <a:pPr marL="628650" lvl="1" indent="-171450">
              <a:buFont typeface="Arial"/>
              <a:buChar char="•"/>
            </a:pPr>
            <a:r>
              <a:rPr lang="en-US" dirty="0" smtClean="0"/>
              <a:t>Warped</a:t>
            </a:r>
          </a:p>
          <a:p>
            <a:pPr marL="171450" indent="-171450">
              <a:buFont typeface="Arial"/>
              <a:buChar char="•"/>
            </a:pPr>
            <a:r>
              <a:rPr lang="en-US" dirty="0" smtClean="0"/>
              <a:t>Or they posed challenges</a:t>
            </a:r>
            <a:r>
              <a:rPr lang="en-US" baseline="0" dirty="0" smtClean="0"/>
              <a:t> for OCR engines</a:t>
            </a:r>
          </a:p>
          <a:p>
            <a:pPr marL="628650" lvl="1" indent="-171450">
              <a:buFont typeface="Arial"/>
              <a:buChar char="•"/>
            </a:pPr>
            <a:r>
              <a:rPr lang="en-US" dirty="0" smtClean="0"/>
              <a:t>Multiple pages per image</a:t>
            </a:r>
          </a:p>
          <a:p>
            <a:pPr marL="628650" lvl="1" indent="-171450">
              <a:buFont typeface="Arial"/>
              <a:buChar char="•"/>
            </a:pPr>
            <a:r>
              <a:rPr lang="en-US" dirty="0" smtClean="0"/>
              <a:t>Multiple columns</a:t>
            </a:r>
          </a:p>
          <a:p>
            <a:pPr marL="628650" lvl="1" indent="-171450">
              <a:buFont typeface="Arial"/>
              <a:buChar char="•"/>
            </a:pPr>
            <a:r>
              <a:rPr lang="en-US" dirty="0" smtClean="0"/>
              <a:t>Images &amp; decorative elements</a:t>
            </a:r>
          </a:p>
          <a:p>
            <a:pPr marL="628650" lvl="1" indent="-171450">
              <a:buFont typeface="Arial"/>
              <a:buChar char="•"/>
            </a:pPr>
            <a:r>
              <a:rPr lang="en-US" dirty="0" smtClean="0"/>
              <a:t>Marginalia</a:t>
            </a:r>
          </a:p>
          <a:p>
            <a:pPr marL="628650" lvl="1" indent="-171450">
              <a:buFont typeface="Arial"/>
              <a:buChar char="•"/>
            </a:pPr>
            <a:r>
              <a:rPr lang="en-US" dirty="0" smtClean="0"/>
              <a:t>Missing margins</a:t>
            </a:r>
          </a:p>
          <a:p>
            <a:pPr marL="171450" indent="-171450">
              <a:buFont typeface="Arial"/>
              <a:buChar char="•"/>
            </a:pPr>
            <a:r>
              <a:rPr lang="en-US" dirty="0" smtClean="0"/>
              <a:t>many</a:t>
            </a:r>
            <a:r>
              <a:rPr lang="en-US" baseline="0" dirty="0" smtClean="0"/>
              <a:t> were terrible</a:t>
            </a:r>
            <a:endParaRPr lang="en-US" dirty="0"/>
          </a:p>
        </p:txBody>
      </p:sp>
      <p:sp>
        <p:nvSpPr>
          <p:cNvPr id="4" name="Slide Number Placeholder 3"/>
          <p:cNvSpPr>
            <a:spLocks noGrp="1"/>
          </p:cNvSpPr>
          <p:nvPr>
            <p:ph type="sldNum" sz="quarter" idx="10"/>
          </p:nvPr>
        </p:nvSpPr>
        <p:spPr/>
        <p:txBody>
          <a:bodyPr/>
          <a:lstStyle/>
          <a:p>
            <a:fld id="{F22F25F6-B1A8-7C4E-8C3B-9D599297F17A}" type="slidenum">
              <a:rPr lang="en-US" smtClean="0"/>
              <a:t>4</a:t>
            </a:fld>
            <a:endParaRPr lang="en-US"/>
          </a:p>
        </p:txBody>
      </p:sp>
    </p:spTree>
    <p:extLst>
      <p:ext uri="{BB962C8B-B14F-4D97-AF65-F5344CB8AC3E}">
        <p14:creationId xmlns:p14="http://schemas.microsoft.com/office/powerpoint/2010/main" val="22393603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CONSTRAINTS:</a:t>
            </a:r>
          </a:p>
          <a:p>
            <a:r>
              <a:rPr lang="en-US" dirty="0" smtClean="0"/>
              <a:t>We knew</a:t>
            </a:r>
            <a:r>
              <a:rPr lang="en-US" baseline="0" dirty="0" smtClean="0"/>
              <a:t> there were plenty of pre-processing algorithms to solve many of these problems, but </a:t>
            </a:r>
            <a:r>
              <a:rPr lang="en-US" dirty="0" smtClean="0"/>
              <a:t>given</a:t>
            </a:r>
            <a:r>
              <a:rPr lang="en-US" baseline="0" dirty="0" smtClean="0"/>
              <a:t> these constraints we felt we couldn’t conceivably pre-process all pages with all algorithms.</a:t>
            </a:r>
          </a:p>
          <a:p>
            <a:endParaRPr lang="en-US" baseline="0" dirty="0" smtClean="0"/>
          </a:p>
          <a:p>
            <a:r>
              <a:rPr lang="en-US" baseline="0" dirty="0" smtClean="0"/>
              <a:t>SOLUTION:</a:t>
            </a:r>
            <a:endParaRPr lang="en-US" dirty="0" smtClean="0"/>
          </a:p>
          <a:p>
            <a:r>
              <a:rPr lang="en-US" dirty="0" smtClean="0"/>
              <a:t>By making our triage system more robust we could attempt to correct as much as possible, but also identify page image problems and tag</a:t>
            </a:r>
            <a:r>
              <a:rPr lang="en-US" baseline="0" dirty="0" smtClean="0"/>
              <a:t> each page in the DB so that we’d know what pre-processing should be applied in order to get better results when re-</a:t>
            </a:r>
            <a:r>
              <a:rPr lang="en-US" baseline="0" dirty="0" err="1" smtClean="0"/>
              <a:t>OCRing</a:t>
            </a:r>
            <a:r>
              <a:rPr lang="en-US" baseline="0" dirty="0" smtClean="0"/>
              <a:t> again later.</a:t>
            </a:r>
            <a:endParaRPr lang="en-US" dirty="0"/>
          </a:p>
        </p:txBody>
      </p:sp>
      <p:sp>
        <p:nvSpPr>
          <p:cNvPr id="4" name="Slide Number Placeholder 3"/>
          <p:cNvSpPr>
            <a:spLocks noGrp="1"/>
          </p:cNvSpPr>
          <p:nvPr>
            <p:ph type="sldNum" sz="quarter" idx="10"/>
          </p:nvPr>
        </p:nvSpPr>
        <p:spPr/>
        <p:txBody>
          <a:bodyPr/>
          <a:lstStyle/>
          <a:p>
            <a:fld id="{F22F25F6-B1A8-7C4E-8C3B-9D599297F17A}" type="slidenum">
              <a:rPr lang="en-US" smtClean="0"/>
              <a:t>5</a:t>
            </a:fld>
            <a:endParaRPr lang="en-US"/>
          </a:p>
        </p:txBody>
      </p:sp>
    </p:spTree>
    <p:extLst>
      <p:ext uri="{BB962C8B-B14F-4D97-AF65-F5344CB8AC3E}">
        <p14:creationId xmlns:p14="http://schemas.microsoft.com/office/powerpoint/2010/main" val="19625083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accent1"/>
                </a:solidFill>
              </a:rPr>
              <a:t>Before: 55%</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accent1"/>
                </a:solidFill>
              </a:rPr>
              <a:t>After: 73%</a:t>
            </a:r>
          </a:p>
          <a:p>
            <a:endParaRPr lang="en-US" dirty="0"/>
          </a:p>
        </p:txBody>
      </p:sp>
      <p:sp>
        <p:nvSpPr>
          <p:cNvPr id="4" name="Slide Number Placeholder 3"/>
          <p:cNvSpPr>
            <a:spLocks noGrp="1"/>
          </p:cNvSpPr>
          <p:nvPr>
            <p:ph type="sldNum" sz="quarter" idx="10"/>
          </p:nvPr>
        </p:nvSpPr>
        <p:spPr/>
        <p:txBody>
          <a:bodyPr/>
          <a:lstStyle/>
          <a:p>
            <a:fld id="{F22F25F6-B1A8-7C4E-8C3B-9D599297F17A}" type="slidenum">
              <a:rPr lang="en-US" smtClean="0"/>
              <a:t>10</a:t>
            </a:fld>
            <a:endParaRPr lang="en-US"/>
          </a:p>
        </p:txBody>
      </p:sp>
    </p:spTree>
    <p:extLst>
      <p:ext uri="{BB962C8B-B14F-4D97-AF65-F5344CB8AC3E}">
        <p14:creationId xmlns:p14="http://schemas.microsoft.com/office/powerpoint/2010/main" val="872849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2F25F6-B1A8-7C4E-8C3B-9D599297F17A}" type="slidenum">
              <a:rPr lang="en-US" smtClean="0"/>
              <a:t>15</a:t>
            </a:fld>
            <a:endParaRPr lang="en-US"/>
          </a:p>
        </p:txBody>
      </p:sp>
    </p:spTree>
    <p:extLst>
      <p:ext uri="{BB962C8B-B14F-4D97-AF65-F5344CB8AC3E}">
        <p14:creationId xmlns:p14="http://schemas.microsoft.com/office/powerpoint/2010/main" val="1315224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smtClean="0"/>
              <a:t>This will be the first time that any sort of comprehensive analysis has been done on the page images of these collections.</a:t>
            </a:r>
          </a:p>
          <a:p>
            <a:endParaRPr lang="en-US" dirty="0"/>
          </a:p>
        </p:txBody>
      </p:sp>
      <p:sp>
        <p:nvSpPr>
          <p:cNvPr id="4" name="Slide Number Placeholder 3"/>
          <p:cNvSpPr>
            <a:spLocks noGrp="1"/>
          </p:cNvSpPr>
          <p:nvPr>
            <p:ph type="sldNum" sz="quarter" idx="10"/>
          </p:nvPr>
        </p:nvSpPr>
        <p:spPr/>
        <p:txBody>
          <a:bodyPr/>
          <a:lstStyle/>
          <a:p>
            <a:fld id="{F22F25F6-B1A8-7C4E-8C3B-9D599297F17A}" type="slidenum">
              <a:rPr lang="en-US" smtClean="0"/>
              <a:t>19</a:t>
            </a:fld>
            <a:endParaRPr lang="en-US"/>
          </a:p>
        </p:txBody>
      </p:sp>
    </p:spTree>
    <p:extLst>
      <p:ext uri="{BB962C8B-B14F-4D97-AF65-F5344CB8AC3E}">
        <p14:creationId xmlns:p14="http://schemas.microsoft.com/office/powerpoint/2010/main" val="2560462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3186953" y="268288"/>
            <a:ext cx="5669280" cy="3900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268940" y="268288"/>
            <a:ext cx="182880" cy="38868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3200400" y="4208929"/>
            <a:ext cx="5458968" cy="1048684"/>
          </a:xfrm>
        </p:spPr>
        <p:txBody>
          <a:bodyPr vert="horz" lIns="91440" tIns="45720" rIns="91440" bIns="45720" rtlCol="0" anchor="b" anchorCtr="0">
            <a:normAutofit/>
          </a:bodyPr>
          <a:lstStyle>
            <a:lvl1pPr algn="l" defTabSz="914400" rtl="0" eaLnBrk="1" latinLnBrk="0" hangingPunct="1">
              <a:spcBef>
                <a:spcPct val="0"/>
              </a:spcBef>
              <a:buNone/>
              <a:defRPr sz="4600" kern="1200">
                <a:solidFill>
                  <a:schemeClr val="accent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3200400" y="5257800"/>
            <a:ext cx="5458968" cy="621792"/>
          </a:xfrm>
        </p:spPr>
        <p:txBody>
          <a:bodyPr vert="horz" lIns="91440" tIns="45720" rIns="91440" bIns="45720" rtlCol="0">
            <a:normAutofit/>
          </a:bodyPr>
          <a:lstStyle>
            <a:lvl1pPr marL="0" indent="0" algn="l" defTabSz="914400" rtl="0" eaLnBrk="1" latinLnBrk="0" hangingPunct="1">
              <a:spcBef>
                <a:spcPts val="0"/>
              </a:spcBef>
              <a:buClr>
                <a:schemeClr val="accent1"/>
              </a:buClr>
              <a:buSzPct val="100000"/>
              <a:buFont typeface="Wingdings 2" pitchFamily="18" charset="2"/>
              <a:buNone/>
              <a:defRPr sz="1600" kern="1200">
                <a:solidFill>
                  <a:schemeClr val="tx2"/>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a:xfrm>
            <a:off x="3276600" y="390525"/>
            <a:ext cx="5504688" cy="365125"/>
          </a:xfrm>
        </p:spPr>
        <p:txBody>
          <a:bodyPr vert="horz" lIns="91440" tIns="45720" rIns="91440" bIns="45720" rtlCol="0" anchor="ctr"/>
          <a:lstStyle>
            <a:lvl1pPr marL="0" algn="r" defTabSz="914400" rtl="0" eaLnBrk="1" latinLnBrk="0" hangingPunct="1">
              <a:defRPr sz="2200" b="0" kern="1200" baseline="0">
                <a:solidFill>
                  <a:schemeClr val="bg1"/>
                </a:solidFill>
                <a:latin typeface="+mn-lt"/>
                <a:ea typeface="+mn-ea"/>
                <a:cs typeface="+mn-cs"/>
              </a:defRPr>
            </a:lvl1pPr>
          </a:lstStyle>
          <a:p>
            <a:fld id="{47467233-1F38-134E-8D71-BB0B74C09DBF}" type="datetime1">
              <a:rPr lang="en-US" smtClean="0"/>
              <a:t>7/11/14</a:t>
            </a:fld>
            <a:endParaRPr lang="en-US"/>
          </a:p>
        </p:txBody>
      </p:sp>
      <p:sp>
        <p:nvSpPr>
          <p:cNvPr id="5" name="Footer Placeholder 4"/>
          <p:cNvSpPr>
            <a:spLocks noGrp="1"/>
          </p:cNvSpPr>
          <p:nvPr>
            <p:ph type="ftr" sz="quarter" idx="11"/>
          </p:nvPr>
        </p:nvSpPr>
        <p:spPr>
          <a:xfrm>
            <a:off x="3218688" y="6356350"/>
            <a:ext cx="4736592" cy="365125"/>
          </a:xfrm>
        </p:spPr>
        <p:txBody>
          <a:bodyPr vert="horz" lIns="91440" tIns="45720" rIns="91440" bIns="45720" rtlCol="0" anchor="ctr"/>
          <a:lstStyle>
            <a:lvl1pPr marL="0" algn="l" defTabSz="914400" rtl="0" eaLnBrk="1" latinLnBrk="0" hangingPunct="1">
              <a:defRPr sz="1100" b="1" kern="1200">
                <a:solidFill>
                  <a:schemeClr val="tx2">
                    <a:lumMod val="60000"/>
                    <a:lumOff val="40000"/>
                  </a:schemeClr>
                </a:solidFill>
                <a:latin typeface="+mn-lt"/>
                <a:ea typeface="+mn-ea"/>
                <a:cs typeface="+mn-cs"/>
              </a:defRPr>
            </a:lvl1p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a:xfrm>
            <a:off x="8256494" y="6356350"/>
            <a:ext cx="685800" cy="365125"/>
          </a:xfrm>
        </p:spPr>
        <p:txBody>
          <a:bodyPr vert="horz" lIns="91440" tIns="45720" rIns="91440" bIns="45720" rtlCol="0" anchor="ctr"/>
          <a:lstStyle>
            <a:lvl1pPr marL="0" algn="r" defTabSz="914400" rtl="0" eaLnBrk="1" latinLnBrk="0" hangingPunct="1">
              <a:defRPr sz="1100" b="1" kern="1200">
                <a:solidFill>
                  <a:schemeClr val="tx2">
                    <a:lumMod val="60000"/>
                    <a:lumOff val="40000"/>
                  </a:schemeClr>
                </a:solidFill>
                <a:latin typeface="+mn-lt"/>
                <a:ea typeface="+mn-ea"/>
                <a:cs typeface="+mn-cs"/>
              </a:defRPr>
            </a:lvl1pPr>
          </a:lstStyle>
          <a:p>
            <a:fld id="{57AF16DE-A0D5-4438-950F-5B1E159C2C2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en-US" smtClean="0"/>
              <a:t>Click to edit Master title style</a:t>
            </a:r>
            <a:endParaRPr/>
          </a:p>
        </p:txBody>
      </p:sp>
      <p:sp>
        <p:nvSpPr>
          <p:cNvPr id="3" name="Content Placeholder 2"/>
          <p:cNvSpPr>
            <a:spLocks noGrp="1"/>
          </p:cNvSpPr>
          <p:nvPr>
            <p:ph sz="half" idx="1"/>
          </p:nvPr>
        </p:nvSpPr>
        <p:spPr>
          <a:xfrm>
            <a:off x="4282440" y="2214562"/>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6895F051-FCEC-AF4A-B6C0-48673BA5BD81}" type="datetime1">
              <a:rPr lang="en-US" smtClean="0"/>
              <a:t>7/11/14</a:t>
            </a:fld>
            <a:endParaRPr lang="en-US"/>
          </a:p>
        </p:txBody>
      </p:sp>
      <p:sp>
        <p:nvSpPr>
          <p:cNvPr id="6" name="Footer Placeholder 5"/>
          <p:cNvSpPr>
            <a:spLocks noGrp="1"/>
          </p:cNvSpPr>
          <p:nvPr>
            <p:ph type="ftr" sz="quarter" idx="11"/>
          </p:nvPr>
        </p:nvSpPr>
        <p:spPr/>
        <p:txBody>
          <a:bodyPr/>
          <a:lstStyle/>
          <a:p>
            <a:r>
              <a:rPr lang="en-US" smtClean="0"/>
              <a:t>DH2014 - Diagnosing Page Image Problems with Post-OCR Triage for eMOP</a:t>
            </a:r>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9" name="Content Placeholder 2"/>
          <p:cNvSpPr>
            <a:spLocks noGrp="1"/>
          </p:cNvSpPr>
          <p:nvPr>
            <p:ph sz="half" idx="13"/>
          </p:nvPr>
        </p:nvSpPr>
        <p:spPr>
          <a:xfrm>
            <a:off x="4282440" y="4224973"/>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0" name="Content Placeholder 2"/>
          <p:cNvSpPr>
            <a:spLocks noGrp="1"/>
          </p:cNvSpPr>
          <p:nvPr>
            <p:ph sz="half" idx="14"/>
          </p:nvPr>
        </p:nvSpPr>
        <p:spPr>
          <a:xfrm>
            <a:off x="457200" y="2214563"/>
            <a:ext cx="3566160" cy="39116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en-US" smtClean="0"/>
              <a:t>Click to edit Master title style</a:t>
            </a:r>
            <a:endParaRPr/>
          </a:p>
        </p:txBody>
      </p:sp>
      <p:sp>
        <p:nvSpPr>
          <p:cNvPr id="3" name="Content Placeholder 2"/>
          <p:cNvSpPr>
            <a:spLocks noGrp="1"/>
          </p:cNvSpPr>
          <p:nvPr>
            <p:ph sz="half" idx="1"/>
          </p:nvPr>
        </p:nvSpPr>
        <p:spPr>
          <a:xfrm>
            <a:off x="4282440" y="2214562"/>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3A3221B8-437A-B548-B4F1-E21D49C5F587}" type="datetime1">
              <a:rPr lang="en-US" smtClean="0"/>
              <a:t>7/11/14</a:t>
            </a:fld>
            <a:endParaRPr lang="en-US"/>
          </a:p>
        </p:txBody>
      </p:sp>
      <p:sp>
        <p:nvSpPr>
          <p:cNvPr id="6" name="Footer Placeholder 5"/>
          <p:cNvSpPr>
            <a:spLocks noGrp="1"/>
          </p:cNvSpPr>
          <p:nvPr>
            <p:ph type="ftr" sz="quarter" idx="11"/>
          </p:nvPr>
        </p:nvSpPr>
        <p:spPr/>
        <p:txBody>
          <a:bodyPr/>
          <a:lstStyle/>
          <a:p>
            <a:r>
              <a:rPr lang="en-US" smtClean="0"/>
              <a:t>DH2014 - Diagnosing Page Image Problems with Post-OCR Triage for eMOP</a:t>
            </a:r>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9" name="Content Placeholder 2"/>
          <p:cNvSpPr>
            <a:spLocks noGrp="1"/>
          </p:cNvSpPr>
          <p:nvPr>
            <p:ph sz="half" idx="13"/>
          </p:nvPr>
        </p:nvSpPr>
        <p:spPr>
          <a:xfrm>
            <a:off x="4282440" y="4224973"/>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1" name="Content Placeholder 2"/>
          <p:cNvSpPr>
            <a:spLocks noGrp="1"/>
          </p:cNvSpPr>
          <p:nvPr>
            <p:ph sz="half" idx="14"/>
          </p:nvPr>
        </p:nvSpPr>
        <p:spPr>
          <a:xfrm>
            <a:off x="457200" y="2214562"/>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2" name="Content Placeholder 2"/>
          <p:cNvSpPr>
            <a:spLocks noGrp="1"/>
          </p:cNvSpPr>
          <p:nvPr>
            <p:ph sz="half" idx="15"/>
          </p:nvPr>
        </p:nvSpPr>
        <p:spPr>
          <a:xfrm>
            <a:off x="457200" y="4224973"/>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905F73FD-206A-FE40-ABC4-AE1562F203DB}" type="datetime1">
              <a:rPr lang="en-US" smtClean="0"/>
              <a:t>7/11/14</a:t>
            </a:fld>
            <a:endParaRPr lang="en-US"/>
          </a:p>
        </p:txBody>
      </p:sp>
      <p:sp>
        <p:nvSpPr>
          <p:cNvPr id="4" name="Footer Placeholder 3"/>
          <p:cNvSpPr>
            <a:spLocks noGrp="1"/>
          </p:cNvSpPr>
          <p:nvPr>
            <p:ph type="ftr" sz="quarter" idx="11"/>
          </p:nvPr>
        </p:nvSpPr>
        <p:spPr/>
        <p:txBody>
          <a:bodyPr/>
          <a:lstStyle/>
          <a:p>
            <a:r>
              <a:rPr lang="en-US" smtClean="0"/>
              <a:t>DH2014 - Diagnosing Page Image Problems with Post-OCR Triage for eMOP</a:t>
            </a:r>
            <a:endParaRPr lang="en-US"/>
          </a:p>
        </p:txBody>
      </p:sp>
      <p:sp>
        <p:nvSpPr>
          <p:cNvPr id="5" name="Slide Number Placeholder 4"/>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8148918" y="268288"/>
            <a:ext cx="718073"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fld id="{E26E3AC1-FEBA-EA4F-B745-ED3CE52E57D5}" type="datetime1">
              <a:rPr lang="en-US" smtClean="0"/>
              <a:t>7/11/14</a:t>
            </a:fld>
            <a:endParaRPr lang="en-US"/>
          </a:p>
        </p:txBody>
      </p:sp>
      <p:sp>
        <p:nvSpPr>
          <p:cNvPr id="3" name="Footer Placeholder 2"/>
          <p:cNvSpPr>
            <a:spLocks noGrp="1"/>
          </p:cNvSpPr>
          <p:nvPr>
            <p:ph type="ftr" sz="quarter" idx="11"/>
          </p:nvPr>
        </p:nvSpPr>
        <p:spPr/>
        <p:txBody>
          <a:bodyPr/>
          <a:lstStyle/>
          <a:p>
            <a:r>
              <a:rPr lang="en-US" smtClean="0"/>
              <a:t>DH2014 - Diagnosing Page Image Problems with Post-OCR Triage for eMOP</a:t>
            </a:r>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8148918" y="268288"/>
            <a:ext cx="718073"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95082"/>
            <a:ext cx="3566160" cy="1035424"/>
          </a:xfrm>
        </p:spPr>
        <p:txBody>
          <a:bodyPr anchor="b"/>
          <a:lstStyle>
            <a:lvl1pPr algn="l">
              <a:defRPr sz="2800" b="0"/>
            </a:lvl1pPr>
          </a:lstStyle>
          <a:p>
            <a:r>
              <a:rPr lang="en-US" smtClean="0"/>
              <a:t>Click to edit Master title style</a:t>
            </a:r>
            <a:endParaRPr/>
          </a:p>
        </p:txBody>
      </p:sp>
      <p:sp>
        <p:nvSpPr>
          <p:cNvPr id="3" name="Content Placeholder 2"/>
          <p:cNvSpPr>
            <a:spLocks noGrp="1"/>
          </p:cNvSpPr>
          <p:nvPr>
            <p:ph idx="1"/>
          </p:nvPr>
        </p:nvSpPr>
        <p:spPr>
          <a:xfrm>
            <a:off x="4762052" y="990600"/>
            <a:ext cx="3566160" cy="5135563"/>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Text Placeholder 3"/>
          <p:cNvSpPr>
            <a:spLocks noGrp="1"/>
          </p:cNvSpPr>
          <p:nvPr>
            <p:ph type="body" sz="half" idx="2"/>
          </p:nvPr>
        </p:nvSpPr>
        <p:spPr>
          <a:xfrm>
            <a:off x="457199" y="2057400"/>
            <a:ext cx="3566160" cy="3657601"/>
          </a:xfrm>
        </p:spPr>
        <p:txBody>
          <a:bodyPr>
            <a:normAutofit/>
          </a:bodyPr>
          <a:lstStyle>
            <a:lvl1pPr marL="0" indent="0">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FE6362A0-B4F0-4D42-82FA-689F2D8F5CE7}" type="datetime1">
              <a:rPr lang="en-US" smtClean="0"/>
              <a:t>7/11/14</a:t>
            </a:fld>
            <a:endParaRPr lang="en-US"/>
          </a:p>
        </p:txBody>
      </p:sp>
      <p:sp>
        <p:nvSpPr>
          <p:cNvPr id="6" name="Footer Placeholder 5"/>
          <p:cNvSpPr>
            <a:spLocks noGrp="1"/>
          </p:cNvSpPr>
          <p:nvPr>
            <p:ph type="ftr" sz="quarter" idx="11"/>
          </p:nvPr>
        </p:nvSpPr>
        <p:spPr/>
        <p:txBody>
          <a:bodyPr/>
          <a:lstStyle/>
          <a:p>
            <a:r>
              <a:rPr lang="en-US" smtClean="0"/>
              <a:t>DH2014 - Diagnosing Page Image Problems with Post-OCR Triage for eMOP</a:t>
            </a:r>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Rectangle 7"/>
          <p:cNvSpPr/>
          <p:nvPr/>
        </p:nvSpPr>
        <p:spPr>
          <a:xfrm>
            <a:off x="4746811" y="268288"/>
            <a:ext cx="4114800"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95082"/>
            <a:ext cx="3566160" cy="1035424"/>
          </a:xfrm>
        </p:spPr>
        <p:txBody>
          <a:bodyPr anchor="b"/>
          <a:lstStyle>
            <a:lvl1pPr algn="l">
              <a:defRPr sz="2800" b="0"/>
            </a:lvl1pPr>
          </a:lstStyle>
          <a:p>
            <a:r>
              <a:rPr lang="en-US" smtClean="0"/>
              <a:t>Click to edit Master title style</a:t>
            </a:r>
            <a:endParaRPr/>
          </a:p>
        </p:txBody>
      </p:sp>
      <p:sp>
        <p:nvSpPr>
          <p:cNvPr id="4" name="Text Placeholder 3"/>
          <p:cNvSpPr>
            <a:spLocks noGrp="1"/>
          </p:cNvSpPr>
          <p:nvPr>
            <p:ph type="body" sz="half" idx="2"/>
          </p:nvPr>
        </p:nvSpPr>
        <p:spPr>
          <a:xfrm>
            <a:off x="457199" y="2057400"/>
            <a:ext cx="3566160" cy="3657601"/>
          </a:xfrm>
        </p:spPr>
        <p:txBody>
          <a:bodyPr>
            <a:normAutofit/>
          </a:bodyPr>
          <a:lstStyle>
            <a:lvl1pPr marL="0" indent="0">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a:xfrm>
            <a:off x="161365" y="6124014"/>
            <a:ext cx="1752600" cy="365125"/>
          </a:xfrm>
        </p:spPr>
        <p:txBody>
          <a:bodyPr/>
          <a:lstStyle>
            <a:lvl1pPr algn="l">
              <a:defRPr/>
            </a:lvl1pPr>
          </a:lstStyle>
          <a:p>
            <a:fld id="{2FFBC611-7454-EB4C-ADE2-B2CB2A4634C7}" type="datetime1">
              <a:rPr lang="en-US" smtClean="0"/>
              <a:t>7/11/14</a:t>
            </a:fld>
            <a:endParaRPr lang="en-US"/>
          </a:p>
        </p:txBody>
      </p:sp>
      <p:sp>
        <p:nvSpPr>
          <p:cNvPr id="6" name="Footer Placeholder 5"/>
          <p:cNvSpPr>
            <a:spLocks noGrp="1"/>
          </p:cNvSpPr>
          <p:nvPr>
            <p:ph type="ftr" sz="quarter" idx="11"/>
          </p:nvPr>
        </p:nvSpPr>
        <p:spPr>
          <a:xfrm>
            <a:off x="174812" y="6356350"/>
            <a:ext cx="3863788" cy="365125"/>
          </a:xfrm>
        </p:spPr>
        <p:txBody>
          <a:bodyPr/>
          <a:lstStyle/>
          <a:p>
            <a:r>
              <a:rPr lang="en-US" smtClean="0"/>
              <a:t>DH2014 - Diagnosing Page Image Problems with Post-OCR Triage for eMOP</a:t>
            </a:r>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10" name="Picture Placeholder 9"/>
          <p:cNvSpPr>
            <a:spLocks noGrp="1"/>
          </p:cNvSpPr>
          <p:nvPr>
            <p:ph type="pic" sz="quarter" idx="13"/>
          </p:nvPr>
        </p:nvSpPr>
        <p:spPr>
          <a:xfrm>
            <a:off x="4760258" y="990600"/>
            <a:ext cx="4096512" cy="5611813"/>
          </a:xfrm>
        </p:spPr>
        <p:txBody>
          <a:bodyPr/>
          <a:lstStyle>
            <a:lvl1pPr>
              <a:buNone/>
              <a:defRPr/>
            </a:lvl1pPr>
          </a:lstStyle>
          <a:p>
            <a:r>
              <a:rPr lang="en-US" smtClean="0"/>
              <a:t>Click icon to add picture</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8" name="Rectangle 7"/>
          <p:cNvSpPr/>
          <p:nvPr/>
        </p:nvSpPr>
        <p:spPr>
          <a:xfrm>
            <a:off x="7216775" y="268288"/>
            <a:ext cx="1639457" cy="36393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8788" y="4267200"/>
            <a:ext cx="6477000" cy="566738"/>
          </a:xfrm>
        </p:spPr>
        <p:txBody>
          <a:bodyPr anchor="b"/>
          <a:lstStyle>
            <a:lvl1pPr algn="l">
              <a:defRPr sz="2800" b="0"/>
            </a:lvl1pPr>
          </a:lstStyle>
          <a:p>
            <a:r>
              <a:rPr lang="en-US" smtClean="0"/>
              <a:t>Click to edit Master title style</a:t>
            </a:r>
            <a:endParaRPr/>
          </a:p>
        </p:txBody>
      </p:sp>
      <p:sp>
        <p:nvSpPr>
          <p:cNvPr id="3" name="Picture Placeholder 2"/>
          <p:cNvSpPr>
            <a:spLocks noGrp="1"/>
          </p:cNvSpPr>
          <p:nvPr>
            <p:ph type="pic" idx="1"/>
          </p:nvPr>
        </p:nvSpPr>
        <p:spPr>
          <a:xfrm>
            <a:off x="269874" y="268288"/>
            <a:ext cx="6858000" cy="363931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458788" y="4840941"/>
            <a:ext cx="6475412" cy="1304271"/>
          </a:xfrm>
        </p:spPr>
        <p:txBody>
          <a:bodyPr>
            <a:normAutofit/>
          </a:bodyPr>
          <a:lstStyle>
            <a:lvl1pPr marL="0" indent="0">
              <a:spcBef>
                <a:spcPts val="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A66BF9-27D5-E64A-B341-02BF1A38FBC9}" type="datetime1">
              <a:rPr lang="en-US" smtClean="0"/>
              <a:t>7/11/14</a:t>
            </a:fld>
            <a:endParaRPr lang="en-US"/>
          </a:p>
        </p:txBody>
      </p:sp>
      <p:sp>
        <p:nvSpPr>
          <p:cNvPr id="6" name="Footer Placeholder 5"/>
          <p:cNvSpPr>
            <a:spLocks noGrp="1"/>
          </p:cNvSpPr>
          <p:nvPr>
            <p:ph type="ftr" sz="quarter" idx="11"/>
          </p:nvPr>
        </p:nvSpPr>
        <p:spPr/>
        <p:txBody>
          <a:bodyPr/>
          <a:lstStyle/>
          <a:p>
            <a:r>
              <a:rPr lang="en-US" smtClean="0"/>
              <a:t>DH2014 - Diagnosing Page Image Problems with Post-OCR Triage for eMOP</a:t>
            </a:r>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4 Pictures with Caption">
    <p:spTree>
      <p:nvGrpSpPr>
        <p:cNvPr id="1" name=""/>
        <p:cNvGrpSpPr/>
        <p:nvPr/>
      </p:nvGrpSpPr>
      <p:grpSpPr>
        <a:xfrm>
          <a:off x="0" y="0"/>
          <a:ext cx="0" cy="0"/>
          <a:chOff x="0" y="0"/>
          <a:chExt cx="0" cy="0"/>
        </a:xfrm>
      </p:grpSpPr>
      <p:sp>
        <p:nvSpPr>
          <p:cNvPr id="8" name="Rectangle 7"/>
          <p:cNvSpPr/>
          <p:nvPr/>
        </p:nvSpPr>
        <p:spPr>
          <a:xfrm>
            <a:off x="8135471" y="268288"/>
            <a:ext cx="720761" cy="36393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8788" y="4267200"/>
            <a:ext cx="6477000" cy="566738"/>
          </a:xfrm>
        </p:spPr>
        <p:txBody>
          <a:bodyPr anchor="b"/>
          <a:lstStyle>
            <a:lvl1pPr algn="l">
              <a:defRPr sz="2800" b="0"/>
            </a:lvl1pPr>
          </a:lstStyle>
          <a:p>
            <a:r>
              <a:rPr lang="en-US" smtClean="0"/>
              <a:t>Click to edit Master title style</a:t>
            </a:r>
            <a:endParaRPr/>
          </a:p>
        </p:txBody>
      </p:sp>
      <p:sp>
        <p:nvSpPr>
          <p:cNvPr id="3" name="Picture Placeholder 2"/>
          <p:cNvSpPr>
            <a:spLocks noGrp="1"/>
          </p:cNvSpPr>
          <p:nvPr>
            <p:ph type="pic" idx="1"/>
          </p:nvPr>
        </p:nvSpPr>
        <p:spPr>
          <a:xfrm>
            <a:off x="269874" y="268288"/>
            <a:ext cx="3006726" cy="363931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458788" y="4840941"/>
            <a:ext cx="6475412" cy="1304271"/>
          </a:xfrm>
        </p:spPr>
        <p:txBody>
          <a:bodyPr>
            <a:normAutofit/>
          </a:bodyPr>
          <a:lstStyle>
            <a:lvl1pPr marL="0" indent="0">
              <a:spcBef>
                <a:spcPts val="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661920-178F-D340-BB70-6C6595775F52}" type="datetime1">
              <a:rPr lang="en-US" smtClean="0"/>
              <a:t>7/11/14</a:t>
            </a:fld>
            <a:endParaRPr lang="en-US"/>
          </a:p>
        </p:txBody>
      </p:sp>
      <p:sp>
        <p:nvSpPr>
          <p:cNvPr id="6" name="Footer Placeholder 5"/>
          <p:cNvSpPr>
            <a:spLocks noGrp="1"/>
          </p:cNvSpPr>
          <p:nvPr>
            <p:ph type="ftr" sz="quarter" idx="11"/>
          </p:nvPr>
        </p:nvSpPr>
        <p:spPr/>
        <p:txBody>
          <a:bodyPr/>
          <a:lstStyle/>
          <a:p>
            <a:r>
              <a:rPr lang="en-US" smtClean="0"/>
              <a:t>DH2014 - Diagnosing Page Image Problems with Post-OCR Triage for eMOP</a:t>
            </a:r>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10" name="Picture Placeholder 2"/>
          <p:cNvSpPr>
            <a:spLocks noGrp="1"/>
          </p:cNvSpPr>
          <p:nvPr>
            <p:ph type="pic" idx="13"/>
          </p:nvPr>
        </p:nvSpPr>
        <p:spPr>
          <a:xfrm>
            <a:off x="3352800" y="268288"/>
            <a:ext cx="4701988" cy="177566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11" name="Picture Placeholder 2"/>
          <p:cNvSpPr>
            <a:spLocks noGrp="1"/>
          </p:cNvSpPr>
          <p:nvPr>
            <p:ph type="pic" idx="14"/>
          </p:nvPr>
        </p:nvSpPr>
        <p:spPr>
          <a:xfrm>
            <a:off x="3352800" y="2131935"/>
            <a:ext cx="2304288" cy="177566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12" name="Picture Placeholder 2"/>
          <p:cNvSpPr>
            <a:spLocks noGrp="1"/>
          </p:cNvSpPr>
          <p:nvPr>
            <p:ph type="pic" idx="15"/>
          </p:nvPr>
        </p:nvSpPr>
        <p:spPr>
          <a:xfrm>
            <a:off x="5750500" y="2131935"/>
            <a:ext cx="2304288" cy="177566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7212106" y="268288"/>
            <a:ext cx="1645920"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6673F4B9-90E3-374A-A8AC-FD963FAF641F}" type="datetime1">
              <a:rPr lang="en-US" smtClean="0"/>
              <a:t>7/11/14</a:t>
            </a:fld>
            <a:endParaRPr lang="en-US"/>
          </a:p>
        </p:txBody>
      </p:sp>
      <p:sp>
        <p:nvSpPr>
          <p:cNvPr id="5" name="Footer Placeholder 4"/>
          <p:cNvSpPr>
            <a:spLocks noGrp="1"/>
          </p:cNvSpPr>
          <p:nvPr>
            <p:ph type="ftr" sz="quarter" idx="11"/>
          </p:nvPr>
        </p:nvSpPr>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8148918" y="268288"/>
            <a:ext cx="718073"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543799" y="1035424"/>
            <a:ext cx="1322295" cy="5090739"/>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1035424"/>
            <a:ext cx="6019800" cy="5109789"/>
          </a:xfrm>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0E432B7D-AD55-4548-A57B-C02D51069798}" type="datetime1">
              <a:rPr lang="en-US" smtClean="0"/>
              <a:t>7/11/14</a:t>
            </a:fld>
            <a:endParaRPr lang="en-US"/>
          </a:p>
        </p:txBody>
      </p:sp>
      <p:sp>
        <p:nvSpPr>
          <p:cNvPr id="5" name="Footer Placeholder 4"/>
          <p:cNvSpPr>
            <a:spLocks noGrp="1"/>
          </p:cNvSpPr>
          <p:nvPr>
            <p:ph type="ftr" sz="quarter" idx="11"/>
          </p:nvPr>
        </p:nvSpPr>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7212106" y="268288"/>
            <a:ext cx="1645920"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a:xfrm>
            <a:off x="7212106" y="6356350"/>
            <a:ext cx="1752600" cy="365125"/>
          </a:xfrm>
        </p:spPr>
        <p:txBody>
          <a:bodyPr/>
          <a:lstStyle/>
          <a:p>
            <a:fld id="{9347E8A1-442D-4548-945B-AB99043FAD85}" type="datetime1">
              <a:rPr lang="en-US" smtClean="0"/>
              <a:t>7/11/14</a:t>
            </a:fld>
            <a:endParaRPr lang="en-US"/>
          </a:p>
        </p:txBody>
      </p:sp>
      <p:sp>
        <p:nvSpPr>
          <p:cNvPr id="5" name="Footer Placeholder 4"/>
          <p:cNvSpPr>
            <a:spLocks noGrp="1"/>
          </p:cNvSpPr>
          <p:nvPr>
            <p:ph type="ftr" sz="quarter" idx="11"/>
          </p:nvPr>
        </p:nvSpPr>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7" name="Rectangle 6"/>
          <p:cNvSpPr/>
          <p:nvPr/>
        </p:nvSpPr>
        <p:spPr>
          <a:xfrm>
            <a:off x="3186953" y="268288"/>
            <a:ext cx="5669280" cy="25603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3200399" y="4171950"/>
            <a:ext cx="5457919" cy="1085850"/>
          </a:xfrm>
        </p:spPr>
        <p:txBody>
          <a:bodyPr>
            <a:normAutofit/>
          </a:bodyPr>
          <a:lstStyle>
            <a:lvl1pPr>
              <a:defRPr sz="4600"/>
            </a:lvl1pPr>
          </a:lstStyle>
          <a:p>
            <a:r>
              <a:rPr lang="en-US" smtClean="0"/>
              <a:t>Click to edit Master title style</a:t>
            </a:r>
            <a:endParaRPr/>
          </a:p>
        </p:txBody>
      </p:sp>
      <p:sp>
        <p:nvSpPr>
          <p:cNvPr id="3" name="Subtitle 2"/>
          <p:cNvSpPr>
            <a:spLocks noGrp="1"/>
          </p:cNvSpPr>
          <p:nvPr>
            <p:ph type="subTitle" idx="1"/>
          </p:nvPr>
        </p:nvSpPr>
        <p:spPr>
          <a:xfrm>
            <a:off x="3200401" y="5257799"/>
            <a:ext cx="5457918" cy="618565"/>
          </a:xfrm>
        </p:spPr>
        <p:txBody>
          <a:bodyPr>
            <a:normAutofit/>
          </a:bodyPr>
          <a:lstStyle>
            <a:lvl1pPr marL="0" indent="0" algn="l">
              <a:spcBef>
                <a:spcPct val="0"/>
              </a:spcBef>
              <a:buNone/>
              <a:defRPr sz="1600">
                <a:solidFill>
                  <a:schemeClr val="tx2"/>
                </a:solidFill>
              </a:defRPr>
            </a:lvl1pPr>
            <a:lvl2pPr marL="457200" indent="0" algn="ctr">
              <a:spcBef>
                <a:spcPct val="0"/>
              </a:spcBef>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a:xfrm>
            <a:off x="3276600" y="389965"/>
            <a:ext cx="5499847" cy="365125"/>
          </a:xfrm>
        </p:spPr>
        <p:txBody>
          <a:bodyPr/>
          <a:lstStyle>
            <a:lvl1pPr>
              <a:defRPr sz="2200" b="0" baseline="0">
                <a:solidFill>
                  <a:schemeClr val="bg1"/>
                </a:solidFill>
              </a:defRPr>
            </a:lvl1pPr>
          </a:lstStyle>
          <a:p>
            <a:fld id="{E1D9E698-95B8-5A40-B545-7F1E2950D0C5}" type="datetime1">
              <a:rPr lang="en-US" smtClean="0"/>
              <a:t>7/11/14</a:t>
            </a:fld>
            <a:endParaRPr lang="en-US"/>
          </a:p>
        </p:txBody>
      </p:sp>
      <p:sp>
        <p:nvSpPr>
          <p:cNvPr id="5" name="Footer Placeholder 4"/>
          <p:cNvSpPr>
            <a:spLocks noGrp="1"/>
          </p:cNvSpPr>
          <p:nvPr>
            <p:ph type="ftr" sz="quarter" idx="11"/>
          </p:nvPr>
        </p:nvSpPr>
        <p:spPr>
          <a:xfrm>
            <a:off x="3213847" y="6356350"/>
            <a:ext cx="4734112" cy="365125"/>
          </a:xfrm>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a:xfrm>
            <a:off x="8265459" y="6356350"/>
            <a:ext cx="685800" cy="365125"/>
          </a:xfrm>
        </p:spPr>
        <p:txBody>
          <a:bodyPr vert="horz" lIns="91440" tIns="45720" rIns="91440" bIns="45720" rtlCol="0" anchor="ctr"/>
          <a:lstStyle>
            <a:lvl1pPr marL="0" algn="r" defTabSz="914400" rtl="0" eaLnBrk="1" latinLnBrk="0" hangingPunct="1">
              <a:defRPr sz="1100" b="1" kern="1200">
                <a:solidFill>
                  <a:schemeClr val="tx2">
                    <a:lumMod val="60000"/>
                    <a:lumOff val="40000"/>
                  </a:schemeClr>
                </a:solidFill>
                <a:latin typeface="+mn-lt"/>
                <a:ea typeface="+mn-ea"/>
                <a:cs typeface="+mn-cs"/>
              </a:defRPr>
            </a:lvl1pPr>
          </a:lstStyle>
          <a:p>
            <a:fld id="{57AF16DE-A0D5-4438-950F-5B1E159C2C28}" type="slidenum">
              <a:rPr lang="en-US" smtClean="0"/>
              <a:t>‹#›</a:t>
            </a:fld>
            <a:endParaRPr lang="en-US"/>
          </a:p>
        </p:txBody>
      </p:sp>
      <p:sp>
        <p:nvSpPr>
          <p:cNvPr id="9" name="Picture Placeholder 8"/>
          <p:cNvSpPr>
            <a:spLocks noGrp="1"/>
          </p:cNvSpPr>
          <p:nvPr>
            <p:ph type="pic" sz="quarter" idx="13"/>
          </p:nvPr>
        </p:nvSpPr>
        <p:spPr>
          <a:xfrm>
            <a:off x="3200400" y="2877671"/>
            <a:ext cx="5646867" cy="1280160"/>
          </a:xfrm>
        </p:spPr>
        <p:txBody>
          <a:bodyPr/>
          <a:lstStyle>
            <a:lvl1pPr>
              <a:buNone/>
              <a:defRPr/>
            </a:lvl1pPr>
          </a:lstStyle>
          <a:p>
            <a:r>
              <a:rPr lang="en-US" smtClean="0"/>
              <a:t>Click icon to add picture</a:t>
            </a:r>
            <a:endParaRPr/>
          </a:p>
        </p:txBody>
      </p:sp>
      <p:sp>
        <p:nvSpPr>
          <p:cNvPr id="10" name="Rectangle 9"/>
          <p:cNvSpPr/>
          <p:nvPr/>
        </p:nvSpPr>
        <p:spPr>
          <a:xfrm>
            <a:off x="268940" y="268288"/>
            <a:ext cx="182880" cy="38868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Content, and Picture">
    <p:spTree>
      <p:nvGrpSpPr>
        <p:cNvPr id="1" name=""/>
        <p:cNvGrpSpPr/>
        <p:nvPr/>
      </p:nvGrpSpPr>
      <p:grpSpPr>
        <a:xfrm>
          <a:off x="0" y="0"/>
          <a:ext cx="0" cy="0"/>
          <a:chOff x="0" y="0"/>
          <a:chExt cx="0" cy="0"/>
        </a:xfrm>
      </p:grpSpPr>
      <p:sp>
        <p:nvSpPr>
          <p:cNvPr id="7" name="Rectangle 6"/>
          <p:cNvSpPr/>
          <p:nvPr/>
        </p:nvSpPr>
        <p:spPr>
          <a:xfrm>
            <a:off x="269875" y="268288"/>
            <a:ext cx="1645920"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78423" y="914400"/>
            <a:ext cx="6508377" cy="1143000"/>
          </a:xfrm>
        </p:spPr>
        <p:txBody>
          <a:bodyPr/>
          <a:lstStyle/>
          <a:p>
            <a:r>
              <a:rPr lang="en-US" smtClean="0"/>
              <a:t>Click to edit Master title style</a:t>
            </a:r>
            <a:endParaRPr/>
          </a:p>
        </p:txBody>
      </p:sp>
      <p:sp>
        <p:nvSpPr>
          <p:cNvPr id="3" name="Content Placeholder 2"/>
          <p:cNvSpPr>
            <a:spLocks noGrp="1"/>
          </p:cNvSpPr>
          <p:nvPr>
            <p:ph idx="1"/>
          </p:nvPr>
        </p:nvSpPr>
        <p:spPr>
          <a:xfrm>
            <a:off x="2178423" y="2209800"/>
            <a:ext cx="6508377" cy="3916363"/>
          </a:xfrm>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a:xfrm>
            <a:off x="7212106" y="6356350"/>
            <a:ext cx="1752600" cy="365125"/>
          </a:xfrm>
        </p:spPr>
        <p:txBody>
          <a:bodyPr/>
          <a:lstStyle/>
          <a:p>
            <a:fld id="{A1E6A574-D4B6-8E4B-8C15-2D5206EE901C}" type="datetime1">
              <a:rPr lang="en-US" smtClean="0"/>
              <a:t>7/11/14</a:t>
            </a:fld>
            <a:endParaRPr lang="en-US"/>
          </a:p>
        </p:txBody>
      </p:sp>
      <p:sp>
        <p:nvSpPr>
          <p:cNvPr id="5" name="Footer Placeholder 4"/>
          <p:cNvSpPr>
            <a:spLocks noGrp="1"/>
          </p:cNvSpPr>
          <p:nvPr>
            <p:ph type="ftr" sz="quarter" idx="11"/>
          </p:nvPr>
        </p:nvSpPr>
        <p:spPr>
          <a:xfrm>
            <a:off x="2178423" y="6356350"/>
            <a:ext cx="4926852" cy="365125"/>
          </a:xfrm>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a:xfrm>
            <a:off x="331694" y="361016"/>
            <a:ext cx="506506" cy="365125"/>
          </a:xfrm>
        </p:spPr>
        <p:txBody>
          <a:bodyPr/>
          <a:lstStyle/>
          <a:p>
            <a:fld id="{57AF16DE-A0D5-4438-950F-5B1E159C2C28}" type="slidenum">
              <a:rPr lang="en-US" smtClean="0"/>
              <a:t>‹#›</a:t>
            </a:fld>
            <a:endParaRPr lang="en-US"/>
          </a:p>
        </p:txBody>
      </p:sp>
      <p:sp>
        <p:nvSpPr>
          <p:cNvPr id="9" name="Picture Placeholder 8"/>
          <p:cNvSpPr>
            <a:spLocks noGrp="1"/>
          </p:cNvSpPr>
          <p:nvPr>
            <p:ph type="pic" sz="quarter" idx="13"/>
          </p:nvPr>
        </p:nvSpPr>
        <p:spPr>
          <a:xfrm>
            <a:off x="269875" y="1976718"/>
            <a:ext cx="1645920" cy="4625788"/>
          </a:xfrm>
        </p:spPr>
        <p:txBody>
          <a:bodyPr/>
          <a:lstStyle>
            <a:lvl1pPr>
              <a:buNone/>
              <a:defRPr/>
            </a:lvl1pPr>
          </a:lstStyle>
          <a:p>
            <a:r>
              <a:rPr lang="en-US" smtClean="0"/>
              <a:t>Click icon to add picture</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7758952" y="268288"/>
            <a:ext cx="1099073" cy="635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09801" y="3429000"/>
            <a:ext cx="4966446" cy="1398494"/>
          </a:xfrm>
        </p:spPr>
        <p:txBody>
          <a:bodyPr anchor="b" anchorCtr="0"/>
          <a:lstStyle>
            <a:lvl1pPr algn="r">
              <a:defRPr sz="4600" b="0" cap="none" baseline="0"/>
            </a:lvl1pPr>
          </a:lstStyle>
          <a:p>
            <a:r>
              <a:rPr lang="en-US" smtClean="0"/>
              <a:t>Click to edit Master title style</a:t>
            </a:r>
            <a:endParaRPr/>
          </a:p>
        </p:txBody>
      </p:sp>
      <p:sp>
        <p:nvSpPr>
          <p:cNvPr id="3" name="Text Placeholder 2"/>
          <p:cNvSpPr>
            <a:spLocks noGrp="1"/>
          </p:cNvSpPr>
          <p:nvPr>
            <p:ph type="body" idx="1"/>
          </p:nvPr>
        </p:nvSpPr>
        <p:spPr>
          <a:xfrm>
            <a:off x="2209801" y="4824414"/>
            <a:ext cx="4966446" cy="1320800"/>
          </a:xfrm>
        </p:spPr>
        <p:txBody>
          <a:bodyPr anchor="t" anchorCtr="0">
            <a:normAutofit/>
          </a:bodyPr>
          <a:lstStyle>
            <a:lvl1pPr marL="0" indent="0" algn="r">
              <a:spcBef>
                <a:spcPts val="0"/>
              </a:spcBef>
              <a:buNone/>
              <a:defRPr sz="16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a:xfrm>
            <a:off x="5562600" y="6356350"/>
            <a:ext cx="1622612" cy="365125"/>
          </a:xfrm>
        </p:spPr>
        <p:txBody>
          <a:bodyPr/>
          <a:lstStyle/>
          <a:p>
            <a:fld id="{2D519D2F-9C15-9A48-9811-1E036E6F7C01}" type="datetime1">
              <a:rPr lang="en-US" smtClean="0"/>
              <a:t>7/11/14</a:t>
            </a:fld>
            <a:endParaRPr lang="en-US"/>
          </a:p>
        </p:txBody>
      </p:sp>
      <p:sp>
        <p:nvSpPr>
          <p:cNvPr id="5" name="Footer Placeholder 4"/>
          <p:cNvSpPr>
            <a:spLocks noGrp="1"/>
          </p:cNvSpPr>
          <p:nvPr>
            <p:ph type="ftr" sz="quarter" idx="11"/>
          </p:nvPr>
        </p:nvSpPr>
        <p:spPr>
          <a:xfrm>
            <a:off x="174812" y="6356350"/>
            <a:ext cx="5311588" cy="365125"/>
          </a:xfrm>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with Picture">
    <p:spTree>
      <p:nvGrpSpPr>
        <p:cNvPr id="1" name=""/>
        <p:cNvGrpSpPr/>
        <p:nvPr/>
      </p:nvGrpSpPr>
      <p:grpSpPr>
        <a:xfrm>
          <a:off x="0" y="0"/>
          <a:ext cx="0" cy="0"/>
          <a:chOff x="0" y="0"/>
          <a:chExt cx="0" cy="0"/>
        </a:xfrm>
      </p:grpSpPr>
      <p:sp>
        <p:nvSpPr>
          <p:cNvPr id="7" name="Rectangle 6"/>
          <p:cNvSpPr/>
          <p:nvPr/>
        </p:nvSpPr>
        <p:spPr>
          <a:xfrm>
            <a:off x="269875" y="4773706"/>
            <a:ext cx="2971800" cy="18445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720354" y="3429001"/>
            <a:ext cx="4966446" cy="1398494"/>
          </a:xfrm>
        </p:spPr>
        <p:txBody>
          <a:bodyPr anchor="b" anchorCtr="0"/>
          <a:lstStyle>
            <a:lvl1pPr algn="r">
              <a:defRPr sz="4600" b="0" cap="none" baseline="0"/>
            </a:lvl1pPr>
          </a:lstStyle>
          <a:p>
            <a:r>
              <a:rPr lang="en-US" smtClean="0"/>
              <a:t>Click to edit Master title style</a:t>
            </a:r>
            <a:endParaRPr/>
          </a:p>
        </p:txBody>
      </p:sp>
      <p:sp>
        <p:nvSpPr>
          <p:cNvPr id="3" name="Text Placeholder 2"/>
          <p:cNvSpPr>
            <a:spLocks noGrp="1"/>
          </p:cNvSpPr>
          <p:nvPr>
            <p:ph type="body" idx="1"/>
          </p:nvPr>
        </p:nvSpPr>
        <p:spPr>
          <a:xfrm>
            <a:off x="3720354" y="4824414"/>
            <a:ext cx="4966446" cy="1320800"/>
          </a:xfrm>
        </p:spPr>
        <p:txBody>
          <a:bodyPr anchor="t" anchorCtr="0">
            <a:normAutofit/>
          </a:bodyPr>
          <a:lstStyle>
            <a:lvl1pPr marL="0" indent="0" algn="r">
              <a:spcBef>
                <a:spcPts val="0"/>
              </a:spcBef>
              <a:buNone/>
              <a:defRPr sz="16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6" name="Slide Number Placeholder 5"/>
          <p:cNvSpPr>
            <a:spLocks noGrp="1"/>
          </p:cNvSpPr>
          <p:nvPr>
            <p:ph type="sldNum" sz="quarter" idx="12"/>
          </p:nvPr>
        </p:nvSpPr>
        <p:spPr>
          <a:xfrm>
            <a:off x="351212" y="6104965"/>
            <a:ext cx="506506" cy="365125"/>
          </a:xfrm>
        </p:spPr>
        <p:txBody>
          <a:bodyPr/>
          <a:lstStyle/>
          <a:p>
            <a:fld id="{57AF16DE-A0D5-4438-950F-5B1E159C2C28}" type="slidenum">
              <a:rPr lang="en-US" smtClean="0"/>
              <a:t>‹#›</a:t>
            </a:fld>
            <a:endParaRPr lang="en-US"/>
          </a:p>
        </p:txBody>
      </p:sp>
      <p:sp>
        <p:nvSpPr>
          <p:cNvPr id="9" name="Picture Placeholder 8"/>
          <p:cNvSpPr>
            <a:spLocks noGrp="1"/>
          </p:cNvSpPr>
          <p:nvPr>
            <p:ph type="pic" sz="quarter" idx="13"/>
          </p:nvPr>
        </p:nvSpPr>
        <p:spPr>
          <a:xfrm>
            <a:off x="269874" y="268288"/>
            <a:ext cx="2971800" cy="4438650"/>
          </a:xfrm>
        </p:spPr>
        <p:txBody>
          <a:bodyPr/>
          <a:lstStyle>
            <a:lvl1pPr>
              <a:buNone/>
              <a:defRPr/>
            </a:lvl1pPr>
          </a:lstStyle>
          <a:p>
            <a:r>
              <a:rPr lang="en-US" smtClean="0"/>
              <a:t>Click icon to add picture</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en-US" smtClean="0"/>
              <a:t>Click to edit Master title style</a:t>
            </a:r>
            <a:endParaRPr/>
          </a:p>
        </p:txBody>
      </p:sp>
      <p:sp>
        <p:nvSpPr>
          <p:cNvPr id="3" name="Content Placeholder 2"/>
          <p:cNvSpPr>
            <a:spLocks noGrp="1"/>
          </p:cNvSpPr>
          <p:nvPr>
            <p:ph sz="half" idx="1"/>
          </p:nvPr>
        </p:nvSpPr>
        <p:spPr>
          <a:xfrm>
            <a:off x="457200" y="2214563"/>
            <a:ext cx="3566160" cy="39116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Content Placeholder 3"/>
          <p:cNvSpPr>
            <a:spLocks noGrp="1"/>
          </p:cNvSpPr>
          <p:nvPr>
            <p:ph sz="half" idx="2"/>
          </p:nvPr>
        </p:nvSpPr>
        <p:spPr>
          <a:xfrm>
            <a:off x="4282440" y="2214563"/>
            <a:ext cx="3566160" cy="39116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9A9BF9CE-5910-D14F-970E-7147F4C3C9C5}" type="datetime1">
              <a:rPr lang="en-US" smtClean="0"/>
              <a:t>7/11/14</a:t>
            </a:fld>
            <a:endParaRPr lang="en-US"/>
          </a:p>
        </p:txBody>
      </p:sp>
      <p:sp>
        <p:nvSpPr>
          <p:cNvPr id="6" name="Footer Placeholder 5"/>
          <p:cNvSpPr>
            <a:spLocks noGrp="1"/>
          </p:cNvSpPr>
          <p:nvPr>
            <p:ph type="ftr" sz="quarter" idx="11"/>
          </p:nvPr>
        </p:nvSpPr>
        <p:spPr/>
        <p:txBody>
          <a:bodyPr/>
          <a:lstStyle/>
          <a:p>
            <a:r>
              <a:rPr lang="en-US" smtClean="0"/>
              <a:t>DH2014 - Diagnosing Page Image Problems with Post-OCR Triage for eMOP</a:t>
            </a:r>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88352" cy="1143000"/>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457200" y="2054132"/>
            <a:ext cx="3566160" cy="639762"/>
          </a:xfrm>
        </p:spPr>
        <p:txBody>
          <a:bodyPr anchor="b">
            <a:noAutofit/>
          </a:bodyPr>
          <a:lstStyle>
            <a:lvl1pPr marL="0" indent="0" algn="ctr">
              <a:spcBef>
                <a:spcPct val="0"/>
              </a:spcBef>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689411"/>
            <a:ext cx="3566160" cy="3436751"/>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Text Placeholder 4"/>
          <p:cNvSpPr>
            <a:spLocks noGrp="1"/>
          </p:cNvSpPr>
          <p:nvPr>
            <p:ph type="body" sz="quarter" idx="3"/>
          </p:nvPr>
        </p:nvSpPr>
        <p:spPr>
          <a:xfrm>
            <a:off x="4279391" y="2054132"/>
            <a:ext cx="3566160" cy="639762"/>
          </a:xfrm>
        </p:spPr>
        <p:txBody>
          <a:bodyPr anchor="b">
            <a:noAutofit/>
          </a:bodyPr>
          <a:lstStyle>
            <a:lvl1pPr marL="0" indent="0" algn="ctr">
              <a:spcBef>
                <a:spcPct val="0"/>
              </a:spcBef>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279391" y="2689411"/>
            <a:ext cx="3566160" cy="3436751"/>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7" name="Date Placeholder 6"/>
          <p:cNvSpPr>
            <a:spLocks noGrp="1"/>
          </p:cNvSpPr>
          <p:nvPr>
            <p:ph type="dt" sz="half" idx="10"/>
          </p:nvPr>
        </p:nvSpPr>
        <p:spPr/>
        <p:txBody>
          <a:bodyPr/>
          <a:lstStyle/>
          <a:p>
            <a:fld id="{1DBEC2A9-AA19-7549-872B-8EF42E1EDD43}" type="datetime1">
              <a:rPr lang="en-US" smtClean="0"/>
              <a:t>7/11/14</a:t>
            </a:fld>
            <a:endParaRPr lang="en-US"/>
          </a:p>
        </p:txBody>
      </p:sp>
      <p:sp>
        <p:nvSpPr>
          <p:cNvPr id="8" name="Footer Placeholder 7"/>
          <p:cNvSpPr>
            <a:spLocks noGrp="1"/>
          </p:cNvSpPr>
          <p:nvPr>
            <p:ph type="ftr" sz="quarter" idx="11"/>
          </p:nvPr>
        </p:nvSpPr>
        <p:spPr/>
        <p:txBody>
          <a:bodyPr/>
          <a:lstStyle/>
          <a:p>
            <a:r>
              <a:rPr lang="en-US" smtClean="0"/>
              <a:t>DH2014 - Diagnosing Page Image Problems with Post-OCR Triage for eMOP</a:t>
            </a:r>
            <a:endParaRPr lang="en-US"/>
          </a:p>
        </p:txBody>
      </p:sp>
      <p:sp>
        <p:nvSpPr>
          <p:cNvPr id="9" name="Slide Number Placeholder 8"/>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en-US" smtClean="0"/>
              <a:t>Click to edit Master title style</a:t>
            </a:r>
            <a:endParaRPr/>
          </a:p>
        </p:txBody>
      </p:sp>
      <p:sp>
        <p:nvSpPr>
          <p:cNvPr id="3" name="Content Placeholder 2"/>
          <p:cNvSpPr>
            <a:spLocks noGrp="1"/>
          </p:cNvSpPr>
          <p:nvPr>
            <p:ph sz="half" idx="1"/>
          </p:nvPr>
        </p:nvSpPr>
        <p:spPr>
          <a:xfrm>
            <a:off x="457199" y="2214562"/>
            <a:ext cx="7396163"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E0446F64-2844-1D48-A7A7-12F4A31C4540}" type="datetime1">
              <a:rPr lang="en-US" smtClean="0"/>
              <a:t>7/11/14</a:t>
            </a:fld>
            <a:endParaRPr lang="en-US"/>
          </a:p>
        </p:txBody>
      </p:sp>
      <p:sp>
        <p:nvSpPr>
          <p:cNvPr id="6" name="Footer Placeholder 5"/>
          <p:cNvSpPr>
            <a:spLocks noGrp="1"/>
          </p:cNvSpPr>
          <p:nvPr>
            <p:ph type="ftr" sz="quarter" idx="11"/>
          </p:nvPr>
        </p:nvSpPr>
        <p:spPr/>
        <p:txBody>
          <a:bodyPr/>
          <a:lstStyle/>
          <a:p>
            <a:r>
              <a:rPr lang="en-US" smtClean="0"/>
              <a:t>DH2014 - Diagnosing Page Image Problems with Post-OCR Triage for eMOP</a:t>
            </a:r>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9" name="Content Placeholder 2"/>
          <p:cNvSpPr>
            <a:spLocks noGrp="1"/>
          </p:cNvSpPr>
          <p:nvPr>
            <p:ph sz="half" idx="13"/>
          </p:nvPr>
        </p:nvSpPr>
        <p:spPr>
          <a:xfrm>
            <a:off x="457199" y="4224973"/>
            <a:ext cx="7396163"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914400"/>
            <a:ext cx="6508377" cy="1143000"/>
          </a:xfrm>
          <a:prstGeom prst="rect">
            <a:avLst/>
          </a:prstGeom>
        </p:spPr>
        <p:txBody>
          <a:bodyPr vert="horz" lIns="91440" tIns="45720" rIns="91440" bIns="45720" rtlCol="0" anchor="b" anchorCtr="0">
            <a:noAutofit/>
          </a:bodyPr>
          <a:lstStyle/>
          <a:p>
            <a:r>
              <a:rPr lang="en-US" smtClean="0"/>
              <a:t>Click to edit Master title style</a:t>
            </a:r>
            <a:endParaRPr/>
          </a:p>
        </p:txBody>
      </p:sp>
      <p:sp>
        <p:nvSpPr>
          <p:cNvPr id="3" name="Text Placeholder 2"/>
          <p:cNvSpPr>
            <a:spLocks noGrp="1"/>
          </p:cNvSpPr>
          <p:nvPr>
            <p:ph type="body" idx="1"/>
          </p:nvPr>
        </p:nvSpPr>
        <p:spPr>
          <a:xfrm>
            <a:off x="457199" y="2209800"/>
            <a:ext cx="6508377" cy="39163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2"/>
          </p:nvPr>
        </p:nvSpPr>
        <p:spPr>
          <a:xfrm>
            <a:off x="7198659" y="6356350"/>
            <a:ext cx="1752600" cy="365125"/>
          </a:xfrm>
          <a:prstGeom prst="rect">
            <a:avLst/>
          </a:prstGeom>
        </p:spPr>
        <p:txBody>
          <a:bodyPr vert="horz" lIns="91440" tIns="45720" rIns="91440" bIns="45720" rtlCol="0" anchor="ctr"/>
          <a:lstStyle>
            <a:lvl1pPr algn="r">
              <a:defRPr sz="1100" b="1">
                <a:solidFill>
                  <a:schemeClr val="tx2">
                    <a:lumMod val="60000"/>
                    <a:lumOff val="40000"/>
                  </a:schemeClr>
                </a:solidFill>
              </a:defRPr>
            </a:lvl1pPr>
          </a:lstStyle>
          <a:p>
            <a:fld id="{9FEF38B8-089A-D94D-84F8-DB9D89A26659}" type="datetime1">
              <a:rPr lang="en-US" smtClean="0"/>
              <a:t>7/11/14</a:t>
            </a:fld>
            <a:endParaRPr lang="en-US"/>
          </a:p>
        </p:txBody>
      </p:sp>
      <p:sp>
        <p:nvSpPr>
          <p:cNvPr id="5" name="Footer Placeholder 4"/>
          <p:cNvSpPr>
            <a:spLocks noGrp="1"/>
          </p:cNvSpPr>
          <p:nvPr>
            <p:ph type="ftr" sz="quarter" idx="3"/>
          </p:nvPr>
        </p:nvSpPr>
        <p:spPr>
          <a:xfrm>
            <a:off x="174812" y="6356350"/>
            <a:ext cx="6007100" cy="365125"/>
          </a:xfrm>
          <a:prstGeom prst="rect">
            <a:avLst/>
          </a:prstGeom>
        </p:spPr>
        <p:txBody>
          <a:bodyPr vert="horz" lIns="91440" tIns="45720" rIns="91440" bIns="45720" rtlCol="0" anchor="ctr"/>
          <a:lstStyle>
            <a:lvl1pPr algn="l">
              <a:defRPr sz="1100" b="1">
                <a:solidFill>
                  <a:schemeClr val="tx2">
                    <a:lumMod val="60000"/>
                    <a:lumOff val="40000"/>
                  </a:schemeClr>
                </a:solidFill>
              </a:defRPr>
            </a:lvl1pPr>
          </a:lstStyle>
          <a:p>
            <a:r>
              <a:rPr lang="en-US" smtClean="0"/>
              <a:t>DH2014 - Diagnosing Page Image Problems with Post-OCR Triage for eMOP</a:t>
            </a:r>
            <a:endParaRPr lang="en-US"/>
          </a:p>
        </p:txBody>
      </p:sp>
      <p:sp>
        <p:nvSpPr>
          <p:cNvPr id="6" name="Slide Number Placeholder 5"/>
          <p:cNvSpPr>
            <a:spLocks noGrp="1"/>
          </p:cNvSpPr>
          <p:nvPr>
            <p:ph type="sldNum" sz="quarter" idx="4"/>
          </p:nvPr>
        </p:nvSpPr>
        <p:spPr>
          <a:xfrm>
            <a:off x="8256494" y="361016"/>
            <a:ext cx="506506" cy="365125"/>
          </a:xfrm>
          <a:prstGeom prst="rect">
            <a:avLst/>
          </a:prstGeom>
        </p:spPr>
        <p:txBody>
          <a:bodyPr vert="horz" lIns="91440" tIns="45720" rIns="91440" bIns="45720" rtlCol="0" anchor="ctr"/>
          <a:lstStyle>
            <a:lvl1pPr algn="r">
              <a:defRPr sz="2200" b="1">
                <a:solidFill>
                  <a:schemeClr val="bg1"/>
                </a:solidFill>
              </a:defRPr>
            </a:lvl1pPr>
          </a:lstStyle>
          <a:p>
            <a:fld id="{57AF16DE-A0D5-4438-950F-5B1E159C2C28}"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hf hdr="0" dt="0"/>
  <p:txStyles>
    <p:titleStyle>
      <a:lvl1pPr algn="l" defTabSz="914400" rtl="0" eaLnBrk="1" latinLnBrk="0" hangingPunct="1">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3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2.xml.rels><?xml version="1.0" encoding="UTF-8" standalone="yes"?>
<Relationships xmlns="http://schemas.openxmlformats.org/package/2006/relationships"><Relationship Id="rId3" Type="http://schemas.openxmlformats.org/officeDocument/2006/relationships/hyperlink" Target="http://emop.tamu.edu/" TargetMode="External"/><Relationship Id="rId4" Type="http://schemas.openxmlformats.org/officeDocument/2006/relationships/hyperlink" Target="http://emop.tamu.edu/workflows" TargetMode="External"/><Relationship Id="rId5" Type="http://schemas.openxmlformats.org/officeDocument/2006/relationships/hyperlink" Target="http://idhmc.tamu.edu/projects/Mellon/eMOPPublic.pdf" TargetMode="External"/><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1" Type="http://schemas.openxmlformats.org/officeDocument/2006/relationships/image" Target="../media/image10.png"/><Relationship Id="rId12" Type="http://schemas.openxmlformats.org/officeDocument/2006/relationships/image" Target="../media/image11.png"/><Relationship Id="rId13" Type="http://schemas.openxmlformats.org/officeDocument/2006/relationships/image" Target="../media/image12.png"/><Relationship Id="rId14" Type="http://schemas.openxmlformats.org/officeDocument/2006/relationships/image" Target="../media/image13.tif"/><Relationship Id="rId15" Type="http://schemas.openxmlformats.org/officeDocument/2006/relationships/image" Target="../media/image14.png"/><Relationship Id="rId16" Type="http://schemas.openxmlformats.org/officeDocument/2006/relationships/image" Target="../media/image15.png"/><Relationship Id="rId17" Type="http://schemas.openxmlformats.org/officeDocument/2006/relationships/image" Target="../media/image16.png"/><Relationship Id="rId18" Type="http://schemas.openxmlformats.org/officeDocument/2006/relationships/image" Target="../media/image17.png"/><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tif"/><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jpeg"/><Relationship Id="rId7" Type="http://schemas.openxmlformats.org/officeDocument/2006/relationships/image" Target="../media/image6.jp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T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0.png"/><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tiff"/><Relationship Id="rId1" Type="http://schemas.openxmlformats.org/officeDocument/2006/relationships/slideLayout" Target="../slideLayouts/slideLayout12.xml"/><Relationship Id="rId2"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07846" y="4208929"/>
            <a:ext cx="5451521" cy="1048684"/>
          </a:xfrm>
        </p:spPr>
        <p:txBody>
          <a:bodyPr>
            <a:noAutofit/>
          </a:bodyPr>
          <a:lstStyle/>
          <a:p>
            <a:r>
              <a:rPr lang="en-US" sz="3600" dirty="0"/>
              <a:t>eMOP </a:t>
            </a:r>
            <a:r>
              <a:rPr lang="en-US" sz="3600" dirty="0" smtClean="0"/>
              <a:t>Post-OCR Triage</a:t>
            </a:r>
            <a:endParaRPr lang="en-US" sz="3600" dirty="0"/>
          </a:p>
        </p:txBody>
      </p:sp>
      <p:sp>
        <p:nvSpPr>
          <p:cNvPr id="3" name="Subtitle 2"/>
          <p:cNvSpPr>
            <a:spLocks noGrp="1"/>
          </p:cNvSpPr>
          <p:nvPr>
            <p:ph type="subTitle" idx="1"/>
          </p:nvPr>
        </p:nvSpPr>
        <p:spPr>
          <a:xfrm>
            <a:off x="3207846" y="5257800"/>
            <a:ext cx="5451522" cy="621792"/>
          </a:xfrm>
        </p:spPr>
        <p:txBody>
          <a:bodyPr/>
          <a:lstStyle/>
          <a:p>
            <a:r>
              <a:rPr lang="en-US" dirty="0" smtClean="0"/>
              <a:t>Diagnosing </a:t>
            </a:r>
            <a:r>
              <a:rPr lang="en-US" dirty="0"/>
              <a:t>Page Image Problems with Post-OCR Triage for eMOP</a:t>
            </a:r>
          </a:p>
        </p:txBody>
      </p:sp>
      <p:pic>
        <p:nvPicPr>
          <p:cNvPr id="4" name="Picture 3" descr="cropped360EMOPlogo(withBackground)_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78631" y="1206379"/>
            <a:ext cx="4572000" cy="1905000"/>
          </a:xfrm>
          <a:prstGeom prst="rect">
            <a:avLst/>
          </a:prstGeom>
        </p:spPr>
      </p:pic>
      <p:sp>
        <p:nvSpPr>
          <p:cNvPr id="5" name="TextBox 4"/>
          <p:cNvSpPr txBox="1"/>
          <p:nvPr/>
        </p:nvSpPr>
        <p:spPr>
          <a:xfrm>
            <a:off x="600064" y="2454602"/>
            <a:ext cx="2428166" cy="1815882"/>
          </a:xfrm>
          <a:prstGeom prst="rect">
            <a:avLst/>
          </a:prstGeom>
          <a:noFill/>
        </p:spPr>
        <p:txBody>
          <a:bodyPr wrap="square" rtlCol="0">
            <a:spAutoFit/>
          </a:bodyPr>
          <a:lstStyle/>
          <a:p>
            <a:r>
              <a:rPr lang="en-US" sz="1600" dirty="0"/>
              <a:t>Matthew Christy</a:t>
            </a:r>
            <a:r>
              <a:rPr lang="en-US" sz="1600" dirty="0" smtClean="0"/>
              <a:t>,</a:t>
            </a:r>
          </a:p>
          <a:p>
            <a:r>
              <a:rPr lang="en-US" sz="1600" dirty="0" smtClean="0"/>
              <a:t>Loretta </a:t>
            </a:r>
            <a:r>
              <a:rPr lang="en-US" sz="1600" dirty="0" err="1"/>
              <a:t>Auvil</a:t>
            </a:r>
            <a:r>
              <a:rPr lang="en-US" sz="1600" dirty="0"/>
              <a:t>, </a:t>
            </a:r>
            <a:endParaRPr lang="en-US" sz="1600" dirty="0" smtClean="0"/>
          </a:p>
          <a:p>
            <a:r>
              <a:rPr lang="en-US" sz="1600" dirty="0" smtClean="0"/>
              <a:t>Dr</a:t>
            </a:r>
            <a:r>
              <a:rPr lang="en-US" sz="1600" dirty="0"/>
              <a:t>. Ricardo Gutierrez-</a:t>
            </a:r>
            <a:r>
              <a:rPr lang="en-US" sz="1600" dirty="0" err="1"/>
              <a:t>Osuna</a:t>
            </a:r>
            <a:r>
              <a:rPr lang="en-US" sz="1600" dirty="0"/>
              <a:t>, </a:t>
            </a:r>
            <a:endParaRPr lang="en-US" sz="1600" dirty="0" smtClean="0"/>
          </a:p>
          <a:p>
            <a:r>
              <a:rPr lang="en-US" sz="1600" dirty="0" smtClean="0"/>
              <a:t>Boris </a:t>
            </a:r>
            <a:r>
              <a:rPr lang="en-US" sz="1600" dirty="0" err="1"/>
              <a:t>Capitanu</a:t>
            </a:r>
            <a:r>
              <a:rPr lang="en-US" sz="1600" dirty="0"/>
              <a:t>, </a:t>
            </a:r>
            <a:endParaRPr lang="en-US" sz="1600" dirty="0" smtClean="0"/>
          </a:p>
          <a:p>
            <a:r>
              <a:rPr lang="en-US" sz="1600" dirty="0" err="1" smtClean="0"/>
              <a:t>Anshul</a:t>
            </a:r>
            <a:r>
              <a:rPr lang="en-US" sz="1600" dirty="0" smtClean="0"/>
              <a:t> Gupta,</a:t>
            </a:r>
          </a:p>
          <a:p>
            <a:r>
              <a:rPr lang="en-US" sz="1600" dirty="0"/>
              <a:t>Elizabeth </a:t>
            </a:r>
            <a:r>
              <a:rPr lang="en-US" sz="1600" dirty="0" err="1" smtClean="0"/>
              <a:t>Grumbach</a:t>
            </a:r>
            <a:endParaRPr lang="en-US" sz="1600" dirty="0"/>
          </a:p>
        </p:txBody>
      </p:sp>
    </p:spTree>
    <p:extLst>
      <p:ext uri="{BB962C8B-B14F-4D97-AF65-F5344CB8AC3E}">
        <p14:creationId xmlns:p14="http://schemas.microsoft.com/office/powerpoint/2010/main" val="168202194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p:nvPr>
        </p:nvSpPr>
        <p:spPr>
          <a:xfrm>
            <a:off x="457199" y="226773"/>
            <a:ext cx="6508377" cy="636288"/>
          </a:xfrm>
        </p:spPr>
        <p:txBody>
          <a:bodyPr/>
          <a:lstStyle/>
          <a:p>
            <a:r>
              <a:rPr lang="en-US" dirty="0" smtClean="0"/>
              <a:t>Triage: De-noising</a:t>
            </a:r>
            <a:endParaRPr lang="en-US" dirty="0"/>
          </a:p>
        </p:txBody>
      </p:sp>
      <p:sp>
        <p:nvSpPr>
          <p:cNvPr id="5" name="Footer Placeholder 4"/>
          <p:cNvSpPr>
            <a:spLocks noGrp="1"/>
          </p:cNvSpPr>
          <p:nvPr>
            <p:ph type="ftr" sz="quarter" idx="11"/>
          </p:nvPr>
        </p:nvSpPr>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10</a:t>
            </a:fld>
            <a:endParaRPr lang="en-US"/>
          </a:p>
        </p:txBody>
      </p:sp>
      <p:pic>
        <p:nvPicPr>
          <p:cNvPr id="3" name="Picture 2" descr="Denoise-img-EEBO-60410-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447" y="984753"/>
            <a:ext cx="3389912" cy="4976680"/>
          </a:xfrm>
          <a:prstGeom prst="rect">
            <a:avLst/>
          </a:prstGeom>
        </p:spPr>
      </p:pic>
      <p:pic>
        <p:nvPicPr>
          <p:cNvPr id="4" name="Picture 3" descr="Denoise-img-EEBO-60410-6-BEFOR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685" y="1128792"/>
            <a:ext cx="1136611" cy="4832641"/>
          </a:xfrm>
          <a:prstGeom prst="rect">
            <a:avLst/>
          </a:prstGeom>
          <a:ln>
            <a:solidFill>
              <a:srgbClr val="000090"/>
            </a:solidFill>
          </a:ln>
        </p:spPr>
      </p:pic>
      <p:sp>
        <p:nvSpPr>
          <p:cNvPr id="10" name="TextBox 9"/>
          <p:cNvSpPr txBox="1"/>
          <p:nvPr/>
        </p:nvSpPr>
        <p:spPr>
          <a:xfrm>
            <a:off x="1525012" y="4512795"/>
            <a:ext cx="909399" cy="369332"/>
          </a:xfrm>
          <a:prstGeom prst="rect">
            <a:avLst/>
          </a:prstGeom>
          <a:solidFill>
            <a:srgbClr val="FFFFFF"/>
          </a:solidFill>
        </p:spPr>
        <p:txBody>
          <a:bodyPr wrap="none" rtlCol="0">
            <a:spAutoFit/>
          </a:bodyPr>
          <a:lstStyle/>
          <a:p>
            <a:r>
              <a:rPr lang="en-US" dirty="0" smtClean="0">
                <a:solidFill>
                  <a:srgbClr val="C64847"/>
                </a:solidFill>
              </a:rPr>
              <a:t>Before</a:t>
            </a:r>
            <a:endParaRPr lang="en-US" dirty="0">
              <a:solidFill>
                <a:srgbClr val="C64847"/>
              </a:solidFill>
            </a:endParaRPr>
          </a:p>
        </p:txBody>
      </p:sp>
      <p:pic>
        <p:nvPicPr>
          <p:cNvPr id="12" name="Picture 11" descr="Denoise-img-EEBO-60410-6-AFTER.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4060" y="1128791"/>
            <a:ext cx="878662" cy="4832641"/>
          </a:xfrm>
          <a:prstGeom prst="rect">
            <a:avLst/>
          </a:prstGeom>
          <a:ln>
            <a:solidFill>
              <a:srgbClr val="000090"/>
            </a:solidFill>
          </a:ln>
        </p:spPr>
      </p:pic>
      <p:sp>
        <p:nvSpPr>
          <p:cNvPr id="11" name="TextBox 10"/>
          <p:cNvSpPr txBox="1"/>
          <p:nvPr/>
        </p:nvSpPr>
        <p:spPr>
          <a:xfrm>
            <a:off x="7462683" y="4512795"/>
            <a:ext cx="725567" cy="369332"/>
          </a:xfrm>
          <a:prstGeom prst="rect">
            <a:avLst/>
          </a:prstGeom>
          <a:solidFill>
            <a:schemeClr val="bg1"/>
          </a:solidFill>
        </p:spPr>
        <p:txBody>
          <a:bodyPr wrap="none" rtlCol="0">
            <a:spAutoFit/>
          </a:bodyPr>
          <a:lstStyle/>
          <a:p>
            <a:r>
              <a:rPr lang="en-US" dirty="0" smtClean="0">
                <a:solidFill>
                  <a:srgbClr val="C64847"/>
                </a:solidFill>
              </a:rPr>
              <a:t>After</a:t>
            </a:r>
            <a:endParaRPr lang="en-US" dirty="0">
              <a:solidFill>
                <a:srgbClr val="C64847"/>
              </a:solidFill>
            </a:endParaRPr>
          </a:p>
        </p:txBody>
      </p:sp>
    </p:spTree>
    <p:extLst>
      <p:ext uri="{BB962C8B-B14F-4D97-AF65-F5344CB8AC3E}">
        <p14:creationId xmlns:p14="http://schemas.microsoft.com/office/powerpoint/2010/main" val="22294023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199" y="262407"/>
            <a:ext cx="7507792" cy="671892"/>
          </a:xfrm>
        </p:spPr>
        <p:txBody>
          <a:bodyPr/>
          <a:lstStyle/>
          <a:p>
            <a:r>
              <a:rPr lang="en-US" dirty="0" smtClean="0"/>
              <a:t>Triage: Estimated </a:t>
            </a:r>
            <a:r>
              <a:rPr lang="en-US" dirty="0" err="1" smtClean="0"/>
              <a:t>Correctability</a:t>
            </a:r>
            <a:endParaRPr lang="en-US" dirty="0"/>
          </a:p>
        </p:txBody>
      </p:sp>
      <p:sp>
        <p:nvSpPr>
          <p:cNvPr id="4" name="Footer Placeholder 3"/>
          <p:cNvSpPr>
            <a:spLocks noGrp="1"/>
          </p:cNvSpPr>
          <p:nvPr>
            <p:ph type="ftr" sz="quarter" idx="11"/>
          </p:nvPr>
        </p:nvSpPr>
        <p:spPr/>
        <p:txBody>
          <a:bodyPr/>
          <a:lstStyle/>
          <a:p>
            <a:r>
              <a:rPr lang="en-US" smtClean="0"/>
              <a:t>DH2014 - Diagnosing Page Image Problems with Post-OCR Triage for eMOP</a:t>
            </a:r>
            <a:endParaRPr lang="en-US"/>
          </a:p>
        </p:txBody>
      </p:sp>
      <p:sp>
        <p:nvSpPr>
          <p:cNvPr id="5" name="Slide Number Placeholder 4"/>
          <p:cNvSpPr>
            <a:spLocks noGrp="1"/>
          </p:cNvSpPr>
          <p:nvPr>
            <p:ph type="sldNum" sz="quarter" idx="12"/>
          </p:nvPr>
        </p:nvSpPr>
        <p:spPr/>
        <p:txBody>
          <a:bodyPr/>
          <a:lstStyle/>
          <a:p>
            <a:fld id="{57AF16DE-A0D5-4438-950F-5B1E159C2C28}" type="slidenum">
              <a:rPr lang="en-US" smtClean="0"/>
              <a:t>11</a:t>
            </a:fld>
            <a:endParaRPr lang="en-US"/>
          </a:p>
        </p:txBody>
      </p:sp>
      <p:sp>
        <p:nvSpPr>
          <p:cNvPr id="7" name="Content Placeholder 3"/>
          <p:cNvSpPr txBox="1">
            <a:spLocks/>
          </p:cNvSpPr>
          <p:nvPr/>
        </p:nvSpPr>
        <p:spPr>
          <a:xfrm>
            <a:off x="457198" y="1092683"/>
            <a:ext cx="7507793" cy="1645927"/>
          </a:xfrm>
          <a:prstGeom prst="rect">
            <a:avLst/>
          </a:prstGeom>
          <a:noFill/>
          <a:ln>
            <a:noFill/>
          </a:ln>
        </p:spPr>
        <p:txBody>
          <a:bodyPr numCol="2">
            <a:noAutofit/>
          </a:bodyPr>
          <a:lst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a:lstStyle>
          <a:p>
            <a:pPr marL="0" indent="0">
              <a:buNone/>
            </a:pPr>
            <a:r>
              <a:rPr lang="en-US" sz="2600" dirty="0" smtClean="0">
                <a:solidFill>
                  <a:schemeClr val="accent1"/>
                </a:solidFill>
              </a:rPr>
              <a:t>Page Evaluation</a:t>
            </a:r>
          </a:p>
          <a:p>
            <a:r>
              <a:rPr lang="en-US" sz="1800" dirty="0" smtClean="0">
                <a:solidFill>
                  <a:srgbClr val="000000"/>
                </a:solidFill>
              </a:rPr>
              <a:t>Determine how correctable a page’s OCR results are by examining the text.</a:t>
            </a:r>
          </a:p>
          <a:p>
            <a:endParaRPr lang="en-US" sz="1800" dirty="0">
              <a:solidFill>
                <a:srgbClr val="000000"/>
              </a:solidFill>
            </a:endParaRPr>
          </a:p>
          <a:p>
            <a:r>
              <a:rPr lang="en-US" sz="1800" dirty="0" smtClean="0">
                <a:solidFill>
                  <a:srgbClr val="000000"/>
                </a:solidFill>
              </a:rPr>
              <a:t>The score is based on the ratio of words that fit the </a:t>
            </a:r>
            <a:r>
              <a:rPr lang="en-US" sz="1800" b="1" u="sng" dirty="0" smtClean="0">
                <a:solidFill>
                  <a:srgbClr val="000000"/>
                </a:solidFill>
              </a:rPr>
              <a:t>correctable profile </a:t>
            </a:r>
            <a:r>
              <a:rPr lang="en-US" sz="1800" dirty="0" smtClean="0">
                <a:solidFill>
                  <a:srgbClr val="000000"/>
                </a:solidFill>
              </a:rPr>
              <a:t>to the total number of words</a:t>
            </a:r>
            <a:endParaRPr lang="en-US" sz="1800" dirty="0">
              <a:solidFill>
                <a:srgbClr val="000000"/>
              </a:solidFill>
            </a:endParaRPr>
          </a:p>
        </p:txBody>
      </p:sp>
      <p:sp>
        <p:nvSpPr>
          <p:cNvPr id="9" name="Content Placeholder 3"/>
          <p:cNvSpPr txBox="1">
            <a:spLocks/>
          </p:cNvSpPr>
          <p:nvPr/>
        </p:nvSpPr>
        <p:spPr>
          <a:xfrm>
            <a:off x="457199" y="3136398"/>
            <a:ext cx="8305801" cy="3142166"/>
          </a:xfrm>
          <a:prstGeom prst="rect">
            <a:avLst/>
          </a:prstGeom>
          <a:noFill/>
          <a:ln>
            <a:noFill/>
          </a:ln>
        </p:spPr>
        <p:txBody>
          <a:bodyPr numCol="2">
            <a:normAutofit fontScale="92500" lnSpcReduction="10000"/>
          </a:bodyPr>
          <a:lst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a:lstStyle>
          <a:p>
            <a:pPr marL="0" indent="0">
              <a:buNone/>
            </a:pPr>
            <a:r>
              <a:rPr lang="en-US" sz="2800" dirty="0" smtClean="0">
                <a:solidFill>
                  <a:schemeClr val="accent1"/>
                </a:solidFill>
              </a:rPr>
              <a:t>Correctable Profile</a:t>
            </a:r>
          </a:p>
          <a:p>
            <a:pPr marL="457200" indent="-457200">
              <a:buFont typeface="+mj-lt"/>
              <a:buAutoNum type="arabicPeriod"/>
            </a:pPr>
            <a:r>
              <a:rPr lang="en-US" dirty="0">
                <a:solidFill>
                  <a:srgbClr val="000000"/>
                </a:solidFill>
              </a:rPr>
              <a:t>C</a:t>
            </a:r>
            <a:r>
              <a:rPr lang="en-US" dirty="0" smtClean="0">
                <a:solidFill>
                  <a:srgbClr val="000000"/>
                </a:solidFill>
              </a:rPr>
              <a:t>lean tokens:</a:t>
            </a:r>
          </a:p>
          <a:p>
            <a:pPr lvl="1"/>
            <a:r>
              <a:rPr lang="en-US" dirty="0" smtClean="0">
                <a:solidFill>
                  <a:srgbClr val="000000"/>
                </a:solidFill>
              </a:rPr>
              <a:t>remove leading and trailing punctuation</a:t>
            </a:r>
          </a:p>
          <a:p>
            <a:pPr lvl="1"/>
            <a:r>
              <a:rPr lang="en-US" dirty="0" smtClean="0">
                <a:solidFill>
                  <a:srgbClr val="000000"/>
                </a:solidFill>
              </a:rPr>
              <a:t>remaining token must have at least 3 letters</a:t>
            </a:r>
          </a:p>
          <a:p>
            <a:pPr marL="457200" indent="-457200">
              <a:buFont typeface="+mj-lt"/>
              <a:buAutoNum type="arabicPeriod"/>
            </a:pPr>
            <a:r>
              <a:rPr lang="en-US" dirty="0" smtClean="0">
                <a:solidFill>
                  <a:srgbClr val="000000"/>
                </a:solidFill>
              </a:rPr>
              <a:t>Spell check tokens &gt;1 character</a:t>
            </a:r>
            <a:endParaRPr lang="en-US" dirty="0">
              <a:solidFill>
                <a:srgbClr val="000000"/>
              </a:solidFill>
            </a:endParaRPr>
          </a:p>
          <a:p>
            <a:pPr marL="457200" indent="-457200">
              <a:buFont typeface="+mj-lt"/>
              <a:buAutoNum type="arabicPeriod"/>
            </a:pPr>
            <a:r>
              <a:rPr lang="en-US" dirty="0" smtClean="0">
                <a:solidFill>
                  <a:srgbClr val="000000"/>
                </a:solidFill>
              </a:rPr>
              <a:t>Check token profile :</a:t>
            </a:r>
          </a:p>
          <a:p>
            <a:pPr lvl="1"/>
            <a:r>
              <a:rPr lang="en-US" dirty="0" smtClean="0">
                <a:solidFill>
                  <a:srgbClr val="000000"/>
                </a:solidFill>
              </a:rPr>
              <a:t>contain </a:t>
            </a:r>
            <a:r>
              <a:rPr lang="en-US" dirty="0">
                <a:solidFill>
                  <a:srgbClr val="000000"/>
                </a:solidFill>
              </a:rPr>
              <a:t>at most 2 non-alpha </a:t>
            </a:r>
            <a:r>
              <a:rPr lang="en-US" dirty="0" smtClean="0">
                <a:solidFill>
                  <a:srgbClr val="000000"/>
                </a:solidFill>
              </a:rPr>
              <a:t>characters, </a:t>
            </a:r>
            <a:r>
              <a:rPr lang="en-US" dirty="0">
                <a:solidFill>
                  <a:srgbClr val="000000"/>
                </a:solidFill>
              </a:rPr>
              <a:t>and </a:t>
            </a:r>
            <a:endParaRPr lang="en-US" dirty="0" smtClean="0">
              <a:solidFill>
                <a:srgbClr val="000000"/>
              </a:solidFill>
            </a:endParaRPr>
          </a:p>
          <a:p>
            <a:pPr lvl="1"/>
            <a:r>
              <a:rPr lang="en-US" dirty="0" smtClean="0">
                <a:solidFill>
                  <a:srgbClr val="000000"/>
                </a:solidFill>
              </a:rPr>
              <a:t>at </a:t>
            </a:r>
            <a:r>
              <a:rPr lang="en-US" dirty="0">
                <a:solidFill>
                  <a:srgbClr val="000000"/>
                </a:solidFill>
              </a:rPr>
              <a:t>least 1 alpha character, </a:t>
            </a:r>
            <a:endParaRPr lang="en-US" dirty="0" smtClean="0">
              <a:solidFill>
                <a:srgbClr val="000000"/>
              </a:solidFill>
            </a:endParaRPr>
          </a:p>
          <a:p>
            <a:pPr lvl="1"/>
            <a:r>
              <a:rPr lang="en-US" dirty="0" smtClean="0">
                <a:solidFill>
                  <a:srgbClr val="000000"/>
                </a:solidFill>
              </a:rPr>
              <a:t>have </a:t>
            </a:r>
            <a:r>
              <a:rPr lang="en-US" dirty="0">
                <a:solidFill>
                  <a:srgbClr val="000000"/>
                </a:solidFill>
              </a:rPr>
              <a:t>a length of at least 3, </a:t>
            </a:r>
            <a:endParaRPr lang="en-US" dirty="0" smtClean="0">
              <a:solidFill>
                <a:srgbClr val="000000"/>
              </a:solidFill>
            </a:endParaRPr>
          </a:p>
          <a:p>
            <a:pPr lvl="1"/>
            <a:r>
              <a:rPr lang="en-US" dirty="0" smtClean="0">
                <a:solidFill>
                  <a:srgbClr val="000000"/>
                </a:solidFill>
              </a:rPr>
              <a:t>and </a:t>
            </a:r>
            <a:r>
              <a:rPr lang="en-US" dirty="0">
                <a:solidFill>
                  <a:srgbClr val="000000"/>
                </a:solidFill>
              </a:rPr>
              <a:t>do not contain 4 or more repeated characters in a </a:t>
            </a:r>
            <a:r>
              <a:rPr lang="en-US" dirty="0" smtClean="0">
                <a:solidFill>
                  <a:srgbClr val="000000"/>
                </a:solidFill>
              </a:rPr>
              <a:t>run</a:t>
            </a:r>
          </a:p>
          <a:p>
            <a:pPr marL="457200" indent="-457200">
              <a:buFont typeface="+mj-lt"/>
              <a:buAutoNum type="arabicPeriod"/>
            </a:pPr>
            <a:r>
              <a:rPr lang="en-US" dirty="0">
                <a:solidFill>
                  <a:srgbClr val="000000"/>
                </a:solidFill>
              </a:rPr>
              <a:t>Also consider length of tokens compared to average for the page</a:t>
            </a:r>
          </a:p>
          <a:p>
            <a:pPr lvl="1"/>
            <a:endParaRPr lang="en-US" dirty="0" smtClean="0">
              <a:solidFill>
                <a:srgbClr val="000000"/>
              </a:solidFill>
            </a:endParaRPr>
          </a:p>
        </p:txBody>
      </p:sp>
      <p:cxnSp>
        <p:nvCxnSpPr>
          <p:cNvPr id="3" name="Straight Connector 2"/>
          <p:cNvCxnSpPr/>
          <p:nvPr/>
        </p:nvCxnSpPr>
        <p:spPr>
          <a:xfrm>
            <a:off x="457198" y="2998702"/>
            <a:ext cx="8305802" cy="15299"/>
          </a:xfrm>
          <a:prstGeom prst="line">
            <a:avLst/>
          </a:prstGeom>
          <a:ln w="38100" cmpd="sng">
            <a:prstDash val="dot"/>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5322854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t>DH2014 - Diagnosing Page Image Problems with Post-OCR Triage for eMOP</a:t>
            </a:r>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12</a:t>
            </a:fld>
            <a:endParaRPr lang="en-US"/>
          </a:p>
        </p:txBody>
      </p:sp>
      <p:sp>
        <p:nvSpPr>
          <p:cNvPr id="5" name="Title 5"/>
          <p:cNvSpPr>
            <a:spLocks noGrp="1"/>
          </p:cNvSpPr>
          <p:nvPr>
            <p:ph type="title"/>
          </p:nvPr>
        </p:nvSpPr>
        <p:spPr>
          <a:xfrm>
            <a:off x="457199" y="262407"/>
            <a:ext cx="7453193" cy="671892"/>
          </a:xfrm>
        </p:spPr>
        <p:txBody>
          <a:bodyPr/>
          <a:lstStyle/>
          <a:p>
            <a:r>
              <a:rPr lang="en-US" dirty="0" smtClean="0"/>
              <a:t>Triage: Estimated </a:t>
            </a:r>
            <a:r>
              <a:rPr lang="en-US" dirty="0" err="1" smtClean="0"/>
              <a:t>Correctability</a:t>
            </a:r>
            <a:endParaRPr lang="en-US" dirty="0"/>
          </a:p>
        </p:txBody>
      </p:sp>
      <p:pic>
        <p:nvPicPr>
          <p:cNvPr id="7" name="Picture 6" descr="ecorr-screenca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99" y="1078225"/>
            <a:ext cx="7216129" cy="5278125"/>
          </a:xfrm>
          <a:prstGeom prst="rect">
            <a:avLst/>
          </a:prstGeom>
          <a:ln>
            <a:solidFill>
              <a:srgbClr val="000090"/>
            </a:solidFill>
          </a:ln>
        </p:spPr>
      </p:pic>
      <p:sp>
        <p:nvSpPr>
          <p:cNvPr id="9" name="Rounded Rectangle 8"/>
          <p:cNvSpPr/>
          <p:nvPr/>
        </p:nvSpPr>
        <p:spPr>
          <a:xfrm>
            <a:off x="4730634" y="3044600"/>
            <a:ext cx="660013" cy="3427088"/>
          </a:xfrm>
          <a:prstGeom prst="roundRect">
            <a:avLst/>
          </a:prstGeom>
          <a:noFill/>
          <a:ln w="28575" cmpd="sng">
            <a:solidFill>
              <a:srgbClr val="C64847"/>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505369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2902"/>
            <a:ext cx="7009477" cy="608915"/>
          </a:xfrm>
        </p:spPr>
        <p:txBody>
          <a:bodyPr/>
          <a:lstStyle/>
          <a:p>
            <a:r>
              <a:rPr lang="en-US" dirty="0" smtClean="0"/>
              <a:t>Treatment: Page Correction</a:t>
            </a:r>
            <a:endParaRPr lang="en-US" dirty="0"/>
          </a:p>
        </p:txBody>
      </p:sp>
      <p:sp>
        <p:nvSpPr>
          <p:cNvPr id="3" name="Footer Placeholder 2"/>
          <p:cNvSpPr>
            <a:spLocks noGrp="1"/>
          </p:cNvSpPr>
          <p:nvPr>
            <p:ph type="ftr" sz="quarter" idx="11"/>
          </p:nvPr>
        </p:nvSpPr>
        <p:spPr/>
        <p:txBody>
          <a:bodyPr/>
          <a:lstStyle/>
          <a:p>
            <a:r>
              <a:rPr lang="en-US" smtClean="0"/>
              <a:t>DH2014 - Diagnosing Page Image Problems with Post-OCR Triage for eMOP</a:t>
            </a:r>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13</a:t>
            </a:fld>
            <a:endParaRPr lang="en-US"/>
          </a:p>
        </p:txBody>
      </p:sp>
      <p:sp>
        <p:nvSpPr>
          <p:cNvPr id="7" name="Content Placeholder 3"/>
          <p:cNvSpPr txBox="1">
            <a:spLocks/>
          </p:cNvSpPr>
          <p:nvPr/>
        </p:nvSpPr>
        <p:spPr>
          <a:xfrm>
            <a:off x="457199" y="1257481"/>
            <a:ext cx="5444566" cy="4635693"/>
          </a:xfrm>
          <a:prstGeom prst="rect">
            <a:avLst/>
          </a:prstGeom>
          <a:noFill/>
          <a:ln>
            <a:noFill/>
          </a:ln>
        </p:spPr>
        <p:txBody>
          <a:bodyPr>
            <a:normAutofit/>
          </a:bodyPr>
          <a:lst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a:lstStyle>
          <a:p>
            <a:pPr marL="457200" indent="-457200">
              <a:buFont typeface="+mj-lt"/>
              <a:buAutoNum type="arabicPeriod"/>
            </a:pPr>
            <a:r>
              <a:rPr lang="en-US" dirty="0">
                <a:solidFill>
                  <a:srgbClr val="000000"/>
                </a:solidFill>
              </a:rPr>
              <a:t>P</a:t>
            </a:r>
            <a:r>
              <a:rPr lang="en-US" dirty="0" smtClean="0">
                <a:solidFill>
                  <a:srgbClr val="000000"/>
                </a:solidFill>
              </a:rPr>
              <a:t>reliminary </a:t>
            </a:r>
            <a:r>
              <a:rPr lang="en-US" dirty="0">
                <a:solidFill>
                  <a:srgbClr val="000000"/>
                </a:solidFill>
              </a:rPr>
              <a:t>cleanup</a:t>
            </a:r>
          </a:p>
          <a:p>
            <a:pPr lvl="1"/>
            <a:r>
              <a:rPr lang="en-US" dirty="0" smtClean="0">
                <a:solidFill>
                  <a:srgbClr val="000000"/>
                </a:solidFill>
              </a:rPr>
              <a:t>remove punctuation from begin/end of tokens</a:t>
            </a:r>
            <a:endParaRPr lang="en-US" dirty="0">
              <a:solidFill>
                <a:srgbClr val="000000"/>
              </a:solidFill>
            </a:endParaRPr>
          </a:p>
          <a:p>
            <a:pPr lvl="1"/>
            <a:r>
              <a:rPr lang="en-US" dirty="0">
                <a:solidFill>
                  <a:srgbClr val="000000"/>
                </a:solidFill>
              </a:rPr>
              <a:t>remove empty lines and empty </a:t>
            </a:r>
            <a:r>
              <a:rPr lang="en-US" dirty="0" smtClean="0">
                <a:solidFill>
                  <a:srgbClr val="000000"/>
                </a:solidFill>
              </a:rPr>
              <a:t>tokens</a:t>
            </a:r>
          </a:p>
          <a:p>
            <a:pPr lvl="1"/>
            <a:r>
              <a:rPr lang="en-US" dirty="0" smtClean="0">
                <a:solidFill>
                  <a:srgbClr val="000000"/>
                </a:solidFill>
              </a:rPr>
              <a:t>combine </a:t>
            </a:r>
            <a:r>
              <a:rPr lang="en-US" dirty="0">
                <a:solidFill>
                  <a:srgbClr val="000000"/>
                </a:solidFill>
              </a:rPr>
              <a:t>hyphenated tokens that appear at the end of a </a:t>
            </a:r>
            <a:r>
              <a:rPr lang="en-US" dirty="0" smtClean="0">
                <a:solidFill>
                  <a:srgbClr val="000000"/>
                </a:solidFill>
              </a:rPr>
              <a:t>line</a:t>
            </a:r>
          </a:p>
          <a:p>
            <a:pPr lvl="1"/>
            <a:r>
              <a:rPr lang="en-US" dirty="0" smtClean="0">
                <a:solidFill>
                  <a:srgbClr val="000000"/>
                </a:solidFill>
              </a:rPr>
              <a:t>retain cleaned &amp; original tokens as “suggestions”</a:t>
            </a:r>
            <a:endParaRPr lang="en-US" dirty="0">
              <a:solidFill>
                <a:srgbClr val="000000"/>
              </a:solidFill>
            </a:endParaRPr>
          </a:p>
          <a:p>
            <a:pPr marL="342900" indent="-342900">
              <a:buFont typeface="+mj-lt"/>
              <a:buAutoNum type="arabicPeriod"/>
            </a:pPr>
            <a:r>
              <a:rPr lang="en-US" dirty="0" smtClean="0">
                <a:solidFill>
                  <a:srgbClr val="000000"/>
                </a:solidFill>
              </a:rPr>
              <a:t>Apply common transformations and period specific dictionary lookups to gather suggestions for words.</a:t>
            </a:r>
          </a:p>
          <a:p>
            <a:pPr lvl="1"/>
            <a:r>
              <a:rPr lang="en-US" dirty="0">
                <a:solidFill>
                  <a:schemeClr val="tx1"/>
                </a:solidFill>
              </a:rPr>
              <a:t>transformation rules: </a:t>
            </a:r>
            <a:r>
              <a:rPr lang="en-US" dirty="0" err="1">
                <a:solidFill>
                  <a:schemeClr val="tx1"/>
                </a:solidFill>
              </a:rPr>
              <a:t>rn</a:t>
            </a:r>
            <a:r>
              <a:rPr lang="en-US" dirty="0">
                <a:solidFill>
                  <a:schemeClr val="tx1"/>
                </a:solidFill>
              </a:rPr>
              <a:t>-&gt;m; c-&gt;e; 1-&gt;l; e</a:t>
            </a:r>
            <a:endParaRPr lang="en-US" dirty="0" smtClean="0">
              <a:solidFill>
                <a:srgbClr val="000000"/>
              </a:solidFill>
            </a:endParaRPr>
          </a:p>
        </p:txBody>
      </p:sp>
      <p:sp>
        <p:nvSpPr>
          <p:cNvPr id="8" name="Bent Arrow 7"/>
          <p:cNvSpPr/>
          <p:nvPr/>
        </p:nvSpPr>
        <p:spPr>
          <a:xfrm rot="5400000">
            <a:off x="6370095" y="4862233"/>
            <a:ext cx="1060823" cy="1132339"/>
          </a:xfrm>
          <a:prstGeom prst="ben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59741566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t>DH2014 - Diagnosing Page Image Problems with Post-OCR Triage for eMOP</a:t>
            </a:r>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14</a:t>
            </a:fld>
            <a:endParaRPr lang="en-US"/>
          </a:p>
        </p:txBody>
      </p:sp>
      <p:sp>
        <p:nvSpPr>
          <p:cNvPr id="5" name="Title 1"/>
          <p:cNvSpPr>
            <a:spLocks noGrp="1"/>
          </p:cNvSpPr>
          <p:nvPr>
            <p:ph type="title"/>
          </p:nvPr>
        </p:nvSpPr>
        <p:spPr>
          <a:xfrm>
            <a:off x="457199" y="272902"/>
            <a:ext cx="7009477" cy="608915"/>
          </a:xfrm>
        </p:spPr>
        <p:txBody>
          <a:bodyPr/>
          <a:lstStyle/>
          <a:p>
            <a:r>
              <a:rPr lang="en-US" dirty="0" smtClean="0"/>
              <a:t>Treatment: Page Correction</a:t>
            </a:r>
            <a:endParaRPr lang="en-US" dirty="0"/>
          </a:p>
        </p:txBody>
      </p:sp>
      <p:sp>
        <p:nvSpPr>
          <p:cNvPr id="6" name="Content Placeholder 3"/>
          <p:cNvSpPr txBox="1">
            <a:spLocks/>
          </p:cNvSpPr>
          <p:nvPr/>
        </p:nvSpPr>
        <p:spPr>
          <a:xfrm>
            <a:off x="457199" y="1257481"/>
            <a:ext cx="7506448" cy="4838519"/>
          </a:xfrm>
          <a:prstGeom prst="rect">
            <a:avLst/>
          </a:prstGeom>
          <a:noFill/>
          <a:ln>
            <a:noFill/>
          </a:ln>
        </p:spPr>
        <p:txBody>
          <a:bodyPr>
            <a:noAutofit/>
          </a:bodyPr>
          <a:lst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a:lstStyle>
          <a:p>
            <a:pPr marL="457200" indent="-457200">
              <a:buFont typeface="+mj-lt"/>
              <a:buAutoNum type="arabicPeriod" startAt="3"/>
            </a:pPr>
            <a:r>
              <a:rPr lang="en-US" dirty="0">
                <a:solidFill>
                  <a:srgbClr val="000000"/>
                </a:solidFill>
              </a:rPr>
              <a:t>U</a:t>
            </a:r>
            <a:r>
              <a:rPr lang="en-US" dirty="0" smtClean="0">
                <a:solidFill>
                  <a:srgbClr val="000000"/>
                </a:solidFill>
              </a:rPr>
              <a:t>se context </a:t>
            </a:r>
            <a:r>
              <a:rPr lang="en-US" dirty="0">
                <a:solidFill>
                  <a:srgbClr val="000000"/>
                </a:solidFill>
              </a:rPr>
              <a:t>checking </a:t>
            </a:r>
            <a:r>
              <a:rPr lang="en-US" dirty="0" smtClean="0">
                <a:solidFill>
                  <a:srgbClr val="000000"/>
                </a:solidFill>
              </a:rPr>
              <a:t>on a sliding window of 3 words, and their suggested changes, to </a:t>
            </a:r>
            <a:r>
              <a:rPr lang="en-US" dirty="0">
                <a:solidFill>
                  <a:srgbClr val="000000"/>
                </a:solidFill>
              </a:rPr>
              <a:t>find the best context matches in </a:t>
            </a:r>
            <a:r>
              <a:rPr lang="en-US" dirty="0" smtClean="0">
                <a:solidFill>
                  <a:srgbClr val="000000"/>
                </a:solidFill>
              </a:rPr>
              <a:t>our(sanitized, period-specific) </a:t>
            </a:r>
            <a:r>
              <a:rPr lang="en-US" dirty="0">
                <a:solidFill>
                  <a:srgbClr val="000000"/>
                </a:solidFill>
              </a:rPr>
              <a:t>Google 3-gram </a:t>
            </a:r>
            <a:r>
              <a:rPr lang="en-US" dirty="0" smtClean="0">
                <a:solidFill>
                  <a:srgbClr val="000000"/>
                </a:solidFill>
              </a:rPr>
              <a:t>dataset </a:t>
            </a:r>
            <a:endParaRPr lang="en-US" dirty="0">
              <a:solidFill>
                <a:srgbClr val="000000"/>
              </a:solidFill>
            </a:endParaRPr>
          </a:p>
          <a:p>
            <a:endParaRPr lang="en-US" dirty="0" smtClean="0">
              <a:solidFill>
                <a:srgbClr val="000000"/>
              </a:solidFill>
            </a:endParaRPr>
          </a:p>
          <a:p>
            <a:endParaRPr lang="en-US" dirty="0">
              <a:solidFill>
                <a:srgbClr val="000000"/>
              </a:solidFill>
            </a:endParaRPr>
          </a:p>
          <a:p>
            <a:r>
              <a:rPr lang="en-US" dirty="0" smtClean="0">
                <a:solidFill>
                  <a:srgbClr val="000000"/>
                </a:solidFill>
              </a:rPr>
              <a:t>if </a:t>
            </a:r>
            <a:r>
              <a:rPr lang="en-US" dirty="0">
                <a:solidFill>
                  <a:srgbClr val="000000"/>
                </a:solidFill>
              </a:rPr>
              <a:t>no context is </a:t>
            </a:r>
            <a:r>
              <a:rPr lang="en-US" dirty="0" smtClean="0">
                <a:solidFill>
                  <a:srgbClr val="000000"/>
                </a:solidFill>
              </a:rPr>
              <a:t>found </a:t>
            </a:r>
            <a:r>
              <a:rPr lang="en-US" dirty="0">
                <a:solidFill>
                  <a:srgbClr val="000000"/>
                </a:solidFill>
              </a:rPr>
              <a:t>and only one additional suggestion was made from transformation or dictionary, then replace with this suggestion</a:t>
            </a:r>
          </a:p>
          <a:p>
            <a:r>
              <a:rPr lang="en-US" dirty="0">
                <a:solidFill>
                  <a:srgbClr val="000000"/>
                </a:solidFill>
              </a:rPr>
              <a:t>if no context and “clean” token from above is in the dictionary, replace with this token</a:t>
            </a:r>
          </a:p>
        </p:txBody>
      </p:sp>
    </p:spTree>
    <p:extLst>
      <p:ext uri="{BB962C8B-B14F-4D97-AF65-F5344CB8AC3E}">
        <p14:creationId xmlns:p14="http://schemas.microsoft.com/office/powerpoint/2010/main" val="93802545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t>DH2014 - Diagnosing Page Image Problems with Post-OCR Triage for eMOP</a:t>
            </a:r>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15</a:t>
            </a:fld>
            <a:endParaRPr lang="en-US"/>
          </a:p>
        </p:txBody>
      </p:sp>
      <p:sp>
        <p:nvSpPr>
          <p:cNvPr id="5" name="Title 1"/>
          <p:cNvSpPr>
            <a:spLocks noGrp="1"/>
          </p:cNvSpPr>
          <p:nvPr>
            <p:ph type="title"/>
          </p:nvPr>
        </p:nvSpPr>
        <p:spPr>
          <a:xfrm>
            <a:off x="457199" y="272902"/>
            <a:ext cx="7009477" cy="608915"/>
          </a:xfrm>
        </p:spPr>
        <p:txBody>
          <a:bodyPr/>
          <a:lstStyle/>
          <a:p>
            <a:r>
              <a:rPr lang="en-US" dirty="0" smtClean="0"/>
              <a:t>Treatment: Page Correction</a:t>
            </a:r>
            <a:endParaRPr lang="en-US" dirty="0"/>
          </a:p>
        </p:txBody>
      </p:sp>
      <p:sp>
        <p:nvSpPr>
          <p:cNvPr id="6" name="Content Placeholder 3"/>
          <p:cNvSpPr txBox="1">
            <a:spLocks/>
          </p:cNvSpPr>
          <p:nvPr/>
        </p:nvSpPr>
        <p:spPr>
          <a:xfrm>
            <a:off x="457199" y="2038348"/>
            <a:ext cx="7506448" cy="4377765"/>
          </a:xfrm>
          <a:prstGeom prst="rect">
            <a:avLst/>
          </a:prstGeom>
          <a:noFill/>
          <a:ln>
            <a:noFill/>
          </a:ln>
        </p:spPr>
        <p:txBody>
          <a:bodyPr>
            <a:noAutofit/>
          </a:bodyPr>
          <a:lst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a:lstStyle>
          <a:p>
            <a:pPr marL="0" indent="0">
              <a:spcBef>
                <a:spcPts val="0"/>
              </a:spcBef>
              <a:buNone/>
            </a:pPr>
            <a:r>
              <a:rPr lang="en-US" sz="1600" dirty="0">
                <a:solidFill>
                  <a:srgbClr val="000000"/>
                </a:solidFill>
              </a:rPr>
              <a:t>window: </a:t>
            </a:r>
            <a:r>
              <a:rPr lang="en-US" sz="1600" b="1" dirty="0" err="1">
                <a:solidFill>
                  <a:srgbClr val="000000"/>
                </a:solidFill>
              </a:rPr>
              <a:t>tbat</a:t>
            </a:r>
            <a:r>
              <a:rPr lang="en-US" sz="1600" b="1" dirty="0">
                <a:solidFill>
                  <a:srgbClr val="000000"/>
                </a:solidFill>
              </a:rPr>
              <a:t> l </a:t>
            </a:r>
            <a:r>
              <a:rPr lang="en-US" sz="1600" b="1" dirty="0" err="1">
                <a:solidFill>
                  <a:srgbClr val="000000"/>
                </a:solidFill>
              </a:rPr>
              <a:t>thoughc</a:t>
            </a:r>
            <a:endParaRPr lang="en-US" sz="1600" b="1" dirty="0">
              <a:solidFill>
                <a:srgbClr val="000000"/>
              </a:solidFill>
            </a:endParaRPr>
          </a:p>
          <a:p>
            <a:pPr marL="0" indent="0">
              <a:spcBef>
                <a:spcPts val="0"/>
              </a:spcBef>
              <a:buNone/>
            </a:pPr>
            <a:r>
              <a:rPr lang="en-US" sz="1600" dirty="0">
                <a:solidFill>
                  <a:srgbClr val="000000"/>
                </a:solidFill>
              </a:rPr>
              <a:t>Candidates used for context matching:</a:t>
            </a:r>
          </a:p>
          <a:p>
            <a:pPr>
              <a:spcBef>
                <a:spcPts val="0"/>
              </a:spcBef>
            </a:pPr>
            <a:r>
              <a:rPr lang="en-US" sz="1600" u="sng" dirty="0" err="1">
                <a:solidFill>
                  <a:srgbClr val="000000"/>
                </a:solidFill>
              </a:rPr>
              <a:t>tbat</a:t>
            </a:r>
            <a:r>
              <a:rPr lang="en-US" sz="1600" dirty="0">
                <a:solidFill>
                  <a:srgbClr val="000000"/>
                </a:solidFill>
              </a:rPr>
              <a:t> -&gt; Set(</a:t>
            </a:r>
            <a:r>
              <a:rPr lang="en-US" sz="1600" dirty="0" err="1">
                <a:solidFill>
                  <a:srgbClr val="000000"/>
                </a:solidFill>
              </a:rPr>
              <a:t>thai</a:t>
            </a:r>
            <a:r>
              <a:rPr lang="en-US" sz="1600" dirty="0">
                <a:solidFill>
                  <a:srgbClr val="000000"/>
                </a:solidFill>
              </a:rPr>
              <a:t>, </a:t>
            </a:r>
            <a:r>
              <a:rPr lang="en-US" sz="1600" dirty="0" err="1">
                <a:solidFill>
                  <a:srgbClr val="000000"/>
                </a:solidFill>
              </a:rPr>
              <a:t>thar</a:t>
            </a:r>
            <a:r>
              <a:rPr lang="en-US" sz="1600" dirty="0">
                <a:solidFill>
                  <a:srgbClr val="000000"/>
                </a:solidFill>
              </a:rPr>
              <a:t>, bat, twat, </a:t>
            </a:r>
            <a:r>
              <a:rPr lang="en-US" sz="1600" dirty="0" err="1">
                <a:solidFill>
                  <a:srgbClr val="000000"/>
                </a:solidFill>
              </a:rPr>
              <a:t>tibet</a:t>
            </a:r>
            <a:r>
              <a:rPr lang="en-US" sz="1600" dirty="0">
                <a:solidFill>
                  <a:srgbClr val="000000"/>
                </a:solidFill>
              </a:rPr>
              <a:t>, </a:t>
            </a:r>
            <a:r>
              <a:rPr lang="en-US" sz="1600" dirty="0" err="1">
                <a:solidFill>
                  <a:srgbClr val="000000"/>
                </a:solidFill>
              </a:rPr>
              <a:t>ébat</a:t>
            </a:r>
            <a:r>
              <a:rPr lang="en-US" sz="1600" dirty="0">
                <a:solidFill>
                  <a:srgbClr val="000000"/>
                </a:solidFill>
              </a:rPr>
              <a:t>, </a:t>
            </a:r>
            <a:r>
              <a:rPr lang="en-US" sz="1600" dirty="0" err="1">
                <a:solidFill>
                  <a:srgbClr val="000000"/>
                </a:solidFill>
              </a:rPr>
              <a:t>ibat</a:t>
            </a:r>
            <a:r>
              <a:rPr lang="en-US" sz="1600" dirty="0">
                <a:solidFill>
                  <a:srgbClr val="000000"/>
                </a:solidFill>
              </a:rPr>
              <a:t>, </a:t>
            </a:r>
            <a:r>
              <a:rPr lang="en-US" sz="1600" dirty="0" err="1">
                <a:solidFill>
                  <a:srgbClr val="000000"/>
                </a:solidFill>
              </a:rPr>
              <a:t>tobit</a:t>
            </a:r>
            <a:r>
              <a:rPr lang="en-US" sz="1600" dirty="0">
                <a:solidFill>
                  <a:srgbClr val="000000"/>
                </a:solidFill>
              </a:rPr>
              <a:t>, that, tat, </a:t>
            </a:r>
            <a:r>
              <a:rPr lang="en-US" sz="1600" dirty="0" err="1">
                <a:solidFill>
                  <a:srgbClr val="000000"/>
                </a:solidFill>
              </a:rPr>
              <a:t>tba</a:t>
            </a:r>
            <a:r>
              <a:rPr lang="en-US" sz="1600" dirty="0">
                <a:solidFill>
                  <a:srgbClr val="000000"/>
                </a:solidFill>
              </a:rPr>
              <a:t>, </a:t>
            </a:r>
            <a:r>
              <a:rPr lang="en-US" sz="1600" dirty="0" err="1">
                <a:solidFill>
                  <a:srgbClr val="000000"/>
                </a:solidFill>
              </a:rPr>
              <a:t>ilial</a:t>
            </a:r>
            <a:r>
              <a:rPr lang="en-US" sz="1600" dirty="0">
                <a:solidFill>
                  <a:srgbClr val="000000"/>
                </a:solidFill>
              </a:rPr>
              <a:t>, </a:t>
            </a:r>
            <a:r>
              <a:rPr lang="en-US" sz="1600" dirty="0" err="1">
                <a:solidFill>
                  <a:srgbClr val="000000"/>
                </a:solidFill>
              </a:rPr>
              <a:t>abat</a:t>
            </a:r>
            <a:r>
              <a:rPr lang="en-US" sz="1600" dirty="0">
                <a:solidFill>
                  <a:srgbClr val="000000"/>
                </a:solidFill>
              </a:rPr>
              <a:t>, </a:t>
            </a:r>
            <a:r>
              <a:rPr lang="en-US" sz="1600" dirty="0" err="1">
                <a:solidFill>
                  <a:srgbClr val="000000"/>
                </a:solidFill>
              </a:rPr>
              <a:t>tbat</a:t>
            </a:r>
            <a:r>
              <a:rPr lang="en-US" sz="1600" dirty="0">
                <a:solidFill>
                  <a:srgbClr val="000000"/>
                </a:solidFill>
              </a:rPr>
              <a:t>, teat)</a:t>
            </a:r>
          </a:p>
          <a:p>
            <a:pPr>
              <a:spcBef>
                <a:spcPts val="0"/>
              </a:spcBef>
            </a:pPr>
            <a:r>
              <a:rPr lang="en-US" sz="1600" dirty="0">
                <a:solidFill>
                  <a:srgbClr val="000000"/>
                </a:solidFill>
              </a:rPr>
              <a:t>l -&gt; Set(l)</a:t>
            </a:r>
          </a:p>
          <a:p>
            <a:pPr>
              <a:spcBef>
                <a:spcPts val="0"/>
              </a:spcBef>
            </a:pPr>
            <a:r>
              <a:rPr lang="en-US" sz="1600" u="sng" dirty="0" err="1">
                <a:solidFill>
                  <a:srgbClr val="000000"/>
                </a:solidFill>
              </a:rPr>
              <a:t>thoughc</a:t>
            </a:r>
            <a:r>
              <a:rPr lang="en-US" sz="1600" u="sng" dirty="0">
                <a:solidFill>
                  <a:srgbClr val="000000"/>
                </a:solidFill>
              </a:rPr>
              <a:t> </a:t>
            </a:r>
            <a:r>
              <a:rPr lang="en-US" sz="1600" dirty="0">
                <a:solidFill>
                  <a:srgbClr val="000000"/>
                </a:solidFill>
              </a:rPr>
              <a:t>-&gt; Set(</a:t>
            </a:r>
            <a:r>
              <a:rPr lang="en-US" sz="1600" dirty="0" err="1">
                <a:solidFill>
                  <a:srgbClr val="000000"/>
                </a:solidFill>
              </a:rPr>
              <a:t>thoughc</a:t>
            </a:r>
            <a:r>
              <a:rPr lang="en-US" sz="1600" dirty="0">
                <a:solidFill>
                  <a:srgbClr val="000000"/>
                </a:solidFill>
              </a:rPr>
              <a:t>, thought, though)</a:t>
            </a:r>
          </a:p>
          <a:p>
            <a:pPr marL="0" indent="0">
              <a:spcBef>
                <a:spcPts val="0"/>
              </a:spcBef>
              <a:buNone/>
            </a:pPr>
            <a:r>
              <a:rPr lang="en-US" sz="1600" dirty="0" err="1">
                <a:solidFill>
                  <a:srgbClr val="000000"/>
                </a:solidFill>
              </a:rPr>
              <a:t>ContextMatch</a:t>
            </a:r>
            <a:r>
              <a:rPr lang="en-US" sz="1600" dirty="0">
                <a:solidFill>
                  <a:srgbClr val="000000"/>
                </a:solidFill>
              </a:rPr>
              <a:t>: </a:t>
            </a:r>
            <a:r>
              <a:rPr lang="en-US" sz="1600" b="1" dirty="0">
                <a:solidFill>
                  <a:srgbClr val="000000"/>
                </a:solidFill>
              </a:rPr>
              <a:t>that l thought  </a:t>
            </a:r>
            <a:r>
              <a:rPr lang="en-US" sz="1600" dirty="0">
                <a:solidFill>
                  <a:srgbClr val="000000"/>
                </a:solidFill>
              </a:rPr>
              <a:t>(</a:t>
            </a:r>
            <a:r>
              <a:rPr lang="en-US" sz="1600" dirty="0" err="1">
                <a:solidFill>
                  <a:srgbClr val="000000"/>
                </a:solidFill>
              </a:rPr>
              <a:t>matchCount</a:t>
            </a:r>
            <a:r>
              <a:rPr lang="en-US" sz="1600" dirty="0">
                <a:solidFill>
                  <a:srgbClr val="000000"/>
                </a:solidFill>
              </a:rPr>
              <a:t>: 1844 , </a:t>
            </a:r>
            <a:r>
              <a:rPr lang="en-US" sz="1600" dirty="0" err="1">
                <a:solidFill>
                  <a:srgbClr val="000000"/>
                </a:solidFill>
              </a:rPr>
              <a:t>volCount</a:t>
            </a:r>
            <a:r>
              <a:rPr lang="en-US" sz="1600" dirty="0">
                <a:solidFill>
                  <a:srgbClr val="000000"/>
                </a:solidFill>
              </a:rPr>
              <a:t>: 1474)</a:t>
            </a:r>
          </a:p>
          <a:p>
            <a:pPr marL="0" indent="0">
              <a:spcBef>
                <a:spcPts val="0"/>
              </a:spcBef>
              <a:buNone/>
            </a:pPr>
            <a:endParaRPr lang="en-US" sz="1600" dirty="0">
              <a:solidFill>
                <a:srgbClr val="000000"/>
              </a:solidFill>
            </a:endParaRPr>
          </a:p>
          <a:p>
            <a:pPr marL="0" indent="0">
              <a:spcBef>
                <a:spcPts val="0"/>
              </a:spcBef>
              <a:buNone/>
            </a:pPr>
            <a:r>
              <a:rPr lang="en-US" sz="1600" dirty="0">
                <a:solidFill>
                  <a:srgbClr val="000000"/>
                </a:solidFill>
              </a:rPr>
              <a:t>window: </a:t>
            </a:r>
            <a:r>
              <a:rPr lang="en-US" sz="1600" b="1" dirty="0">
                <a:solidFill>
                  <a:srgbClr val="000000"/>
                </a:solidFill>
              </a:rPr>
              <a:t>l </a:t>
            </a:r>
            <a:r>
              <a:rPr lang="en-US" sz="1600" b="1" dirty="0" err="1">
                <a:solidFill>
                  <a:srgbClr val="000000"/>
                </a:solidFill>
              </a:rPr>
              <a:t>thoughc</a:t>
            </a:r>
            <a:r>
              <a:rPr lang="en-US" sz="1600" b="1" dirty="0">
                <a:solidFill>
                  <a:srgbClr val="000000"/>
                </a:solidFill>
              </a:rPr>
              <a:t> </a:t>
            </a:r>
            <a:r>
              <a:rPr lang="en-US" sz="1600" b="1" dirty="0" err="1">
                <a:solidFill>
                  <a:srgbClr val="000000"/>
                </a:solidFill>
              </a:rPr>
              <a:t>Ihe</a:t>
            </a:r>
            <a:endParaRPr lang="en-US" sz="1600" b="1" dirty="0">
              <a:solidFill>
                <a:srgbClr val="000000"/>
              </a:solidFill>
            </a:endParaRPr>
          </a:p>
          <a:p>
            <a:pPr marL="0" indent="0">
              <a:spcBef>
                <a:spcPts val="0"/>
              </a:spcBef>
              <a:buNone/>
            </a:pPr>
            <a:r>
              <a:rPr lang="en-US" sz="1600" dirty="0">
                <a:solidFill>
                  <a:srgbClr val="000000"/>
                </a:solidFill>
              </a:rPr>
              <a:t>Candidates used for context matching:</a:t>
            </a:r>
          </a:p>
          <a:p>
            <a:pPr>
              <a:spcBef>
                <a:spcPts val="0"/>
              </a:spcBef>
            </a:pPr>
            <a:r>
              <a:rPr lang="en-US" sz="1600" dirty="0">
                <a:solidFill>
                  <a:srgbClr val="000000"/>
                </a:solidFill>
              </a:rPr>
              <a:t>l -&gt; Set(l)</a:t>
            </a:r>
          </a:p>
          <a:p>
            <a:pPr>
              <a:spcBef>
                <a:spcPts val="0"/>
              </a:spcBef>
            </a:pPr>
            <a:r>
              <a:rPr lang="en-US" sz="1600" dirty="0" err="1">
                <a:solidFill>
                  <a:srgbClr val="000000"/>
                </a:solidFill>
              </a:rPr>
              <a:t>thoughc</a:t>
            </a:r>
            <a:r>
              <a:rPr lang="en-US" sz="1600" dirty="0">
                <a:solidFill>
                  <a:srgbClr val="000000"/>
                </a:solidFill>
              </a:rPr>
              <a:t> -&gt; Set(</a:t>
            </a:r>
            <a:r>
              <a:rPr lang="en-US" sz="1600" dirty="0" err="1">
                <a:solidFill>
                  <a:srgbClr val="000000"/>
                </a:solidFill>
              </a:rPr>
              <a:t>thoughc</a:t>
            </a:r>
            <a:r>
              <a:rPr lang="en-US" sz="1600" dirty="0">
                <a:solidFill>
                  <a:srgbClr val="000000"/>
                </a:solidFill>
              </a:rPr>
              <a:t>, thought, though)</a:t>
            </a:r>
          </a:p>
          <a:p>
            <a:pPr>
              <a:spcBef>
                <a:spcPts val="0"/>
              </a:spcBef>
            </a:pPr>
            <a:r>
              <a:rPr lang="en-US" sz="1600" dirty="0" err="1">
                <a:solidFill>
                  <a:srgbClr val="000000"/>
                </a:solidFill>
              </a:rPr>
              <a:t>Ihe</a:t>
            </a:r>
            <a:r>
              <a:rPr lang="en-US" sz="1600" dirty="0">
                <a:solidFill>
                  <a:srgbClr val="000000"/>
                </a:solidFill>
              </a:rPr>
              <a:t> -&gt; Set(</a:t>
            </a:r>
            <a:r>
              <a:rPr lang="en-US" sz="1600" dirty="0" err="1">
                <a:solidFill>
                  <a:srgbClr val="000000"/>
                </a:solidFill>
              </a:rPr>
              <a:t>che</a:t>
            </a:r>
            <a:r>
              <a:rPr lang="en-US" sz="1600" dirty="0">
                <a:solidFill>
                  <a:srgbClr val="000000"/>
                </a:solidFill>
              </a:rPr>
              <a:t>, </a:t>
            </a:r>
            <a:r>
              <a:rPr lang="en-US" sz="1600" dirty="0" err="1">
                <a:solidFill>
                  <a:srgbClr val="000000"/>
                </a:solidFill>
              </a:rPr>
              <a:t>sho</a:t>
            </a:r>
            <a:r>
              <a:rPr lang="en-US" sz="1600" dirty="0">
                <a:solidFill>
                  <a:srgbClr val="000000"/>
                </a:solidFill>
              </a:rPr>
              <a:t>, </a:t>
            </a:r>
            <a:r>
              <a:rPr lang="en-US" sz="1600" dirty="0" err="1">
                <a:solidFill>
                  <a:srgbClr val="000000"/>
                </a:solidFill>
              </a:rPr>
              <a:t>enc</a:t>
            </a:r>
            <a:r>
              <a:rPr lang="en-US" sz="1600" dirty="0">
                <a:solidFill>
                  <a:srgbClr val="000000"/>
                </a:solidFill>
              </a:rPr>
              <a:t>, </a:t>
            </a:r>
            <a:r>
              <a:rPr lang="en-US" sz="1600" dirty="0" err="1">
                <a:solidFill>
                  <a:srgbClr val="000000"/>
                </a:solidFill>
              </a:rPr>
              <a:t>ile</a:t>
            </a:r>
            <a:r>
              <a:rPr lang="en-US" sz="1600" dirty="0">
                <a:solidFill>
                  <a:srgbClr val="000000"/>
                </a:solidFill>
              </a:rPr>
              <a:t>, </a:t>
            </a:r>
            <a:r>
              <a:rPr lang="en-US" sz="1600" dirty="0" err="1">
                <a:solidFill>
                  <a:srgbClr val="000000"/>
                </a:solidFill>
              </a:rPr>
              <a:t>iee</a:t>
            </a:r>
            <a:r>
              <a:rPr lang="en-US" sz="1600" dirty="0">
                <a:solidFill>
                  <a:srgbClr val="000000"/>
                </a:solidFill>
              </a:rPr>
              <a:t>, </a:t>
            </a:r>
            <a:r>
              <a:rPr lang="en-US" sz="1600" dirty="0" err="1">
                <a:solidFill>
                  <a:srgbClr val="000000"/>
                </a:solidFill>
              </a:rPr>
              <a:t>plie</a:t>
            </a:r>
            <a:r>
              <a:rPr lang="en-US" sz="1600" dirty="0">
                <a:solidFill>
                  <a:srgbClr val="000000"/>
                </a:solidFill>
              </a:rPr>
              <a:t>, </a:t>
            </a:r>
            <a:r>
              <a:rPr lang="en-US" sz="1600" dirty="0" err="1">
                <a:solidFill>
                  <a:srgbClr val="000000"/>
                </a:solidFill>
              </a:rPr>
              <a:t>ihe</a:t>
            </a:r>
            <a:r>
              <a:rPr lang="en-US" sz="1600" dirty="0">
                <a:solidFill>
                  <a:srgbClr val="000000"/>
                </a:solidFill>
              </a:rPr>
              <a:t>, ire, </a:t>
            </a:r>
            <a:r>
              <a:rPr lang="en-US" sz="1600" dirty="0" err="1">
                <a:solidFill>
                  <a:srgbClr val="000000"/>
                </a:solidFill>
              </a:rPr>
              <a:t>ike</a:t>
            </a:r>
            <a:r>
              <a:rPr lang="en-US" sz="1600" dirty="0">
                <a:solidFill>
                  <a:srgbClr val="000000"/>
                </a:solidFill>
              </a:rPr>
              <a:t>, she, </a:t>
            </a:r>
            <a:r>
              <a:rPr lang="en-US" sz="1600" dirty="0" err="1">
                <a:solidFill>
                  <a:srgbClr val="000000"/>
                </a:solidFill>
              </a:rPr>
              <a:t>ife</a:t>
            </a:r>
            <a:r>
              <a:rPr lang="en-US" sz="1600" dirty="0">
                <a:solidFill>
                  <a:srgbClr val="000000"/>
                </a:solidFill>
              </a:rPr>
              <a:t>, ide, </a:t>
            </a:r>
            <a:r>
              <a:rPr lang="en-US" sz="1600" dirty="0" err="1">
                <a:solidFill>
                  <a:srgbClr val="000000"/>
                </a:solidFill>
              </a:rPr>
              <a:t>ibo</a:t>
            </a:r>
            <a:r>
              <a:rPr lang="en-US" sz="1600" dirty="0">
                <a:solidFill>
                  <a:srgbClr val="000000"/>
                </a:solidFill>
              </a:rPr>
              <a:t>, </a:t>
            </a:r>
            <a:r>
              <a:rPr lang="en-US" sz="1600" dirty="0" err="1">
                <a:solidFill>
                  <a:srgbClr val="000000"/>
                </a:solidFill>
              </a:rPr>
              <a:t>i.e</a:t>
            </a:r>
            <a:r>
              <a:rPr lang="en-US" sz="1600" dirty="0">
                <a:solidFill>
                  <a:srgbClr val="000000"/>
                </a:solidFill>
              </a:rPr>
              <a:t>, </a:t>
            </a:r>
            <a:r>
              <a:rPr lang="en-US" sz="1600" dirty="0" err="1">
                <a:solidFill>
                  <a:srgbClr val="000000"/>
                </a:solidFill>
              </a:rPr>
              <a:t>ene</a:t>
            </a:r>
            <a:r>
              <a:rPr lang="en-US" sz="1600" dirty="0">
                <a:solidFill>
                  <a:srgbClr val="000000"/>
                </a:solidFill>
              </a:rPr>
              <a:t>, ice, </a:t>
            </a:r>
            <a:r>
              <a:rPr lang="en-US" sz="1600" dirty="0" err="1">
                <a:solidFill>
                  <a:srgbClr val="000000"/>
                </a:solidFill>
              </a:rPr>
              <a:t>inc</a:t>
            </a:r>
            <a:r>
              <a:rPr lang="en-US" sz="1600" dirty="0">
                <a:solidFill>
                  <a:srgbClr val="000000"/>
                </a:solidFill>
              </a:rPr>
              <a:t>, </a:t>
            </a:r>
            <a:r>
              <a:rPr lang="en-US" sz="1600" dirty="0" err="1">
                <a:solidFill>
                  <a:srgbClr val="000000"/>
                </a:solidFill>
              </a:rPr>
              <a:t>tho</a:t>
            </a:r>
            <a:r>
              <a:rPr lang="en-US" sz="1600" dirty="0">
                <a:solidFill>
                  <a:srgbClr val="000000"/>
                </a:solidFill>
              </a:rPr>
              <a:t>, </a:t>
            </a:r>
            <a:r>
              <a:rPr lang="en-US" sz="1600" dirty="0" err="1">
                <a:solidFill>
                  <a:srgbClr val="000000"/>
                </a:solidFill>
              </a:rPr>
              <a:t>ime</a:t>
            </a:r>
            <a:r>
              <a:rPr lang="en-US" sz="1600" dirty="0">
                <a:solidFill>
                  <a:srgbClr val="000000"/>
                </a:solidFill>
              </a:rPr>
              <a:t>, </a:t>
            </a:r>
            <a:r>
              <a:rPr lang="en-US" sz="1600" dirty="0" err="1">
                <a:solidFill>
                  <a:srgbClr val="000000"/>
                </a:solidFill>
              </a:rPr>
              <a:t>ite</a:t>
            </a:r>
            <a:r>
              <a:rPr lang="en-US" sz="1600" dirty="0">
                <a:solidFill>
                  <a:srgbClr val="000000"/>
                </a:solidFill>
              </a:rPr>
              <a:t>, </a:t>
            </a:r>
            <a:r>
              <a:rPr lang="en-US" sz="1600" dirty="0" err="1">
                <a:solidFill>
                  <a:srgbClr val="000000"/>
                </a:solidFill>
              </a:rPr>
              <a:t>ive</a:t>
            </a:r>
            <a:r>
              <a:rPr lang="en-US" sz="1600" dirty="0">
                <a:solidFill>
                  <a:srgbClr val="000000"/>
                </a:solidFill>
              </a:rPr>
              <a:t>, the)</a:t>
            </a:r>
          </a:p>
          <a:p>
            <a:pPr marL="0" indent="0">
              <a:spcBef>
                <a:spcPts val="0"/>
              </a:spcBef>
              <a:buNone/>
            </a:pPr>
            <a:r>
              <a:rPr lang="en-US" sz="1600" dirty="0" err="1">
                <a:solidFill>
                  <a:srgbClr val="000000"/>
                </a:solidFill>
              </a:rPr>
              <a:t>ContextMatch</a:t>
            </a:r>
            <a:r>
              <a:rPr lang="en-US" sz="1600" dirty="0">
                <a:solidFill>
                  <a:srgbClr val="000000"/>
                </a:solidFill>
              </a:rPr>
              <a:t>: l though the  (</a:t>
            </a:r>
            <a:r>
              <a:rPr lang="en-US" sz="1600" dirty="0" err="1">
                <a:solidFill>
                  <a:srgbClr val="000000"/>
                </a:solidFill>
              </a:rPr>
              <a:t>matchCount</a:t>
            </a:r>
            <a:r>
              <a:rPr lang="en-US" sz="1600" dirty="0">
                <a:solidFill>
                  <a:srgbClr val="000000"/>
                </a:solidFill>
              </a:rPr>
              <a:t>: 497 , </a:t>
            </a:r>
            <a:r>
              <a:rPr lang="en-US" sz="1600" dirty="0" err="1">
                <a:solidFill>
                  <a:srgbClr val="000000"/>
                </a:solidFill>
              </a:rPr>
              <a:t>volCount</a:t>
            </a:r>
            <a:r>
              <a:rPr lang="en-US" sz="1600" dirty="0">
                <a:solidFill>
                  <a:srgbClr val="000000"/>
                </a:solidFill>
              </a:rPr>
              <a:t>: 486)</a:t>
            </a:r>
          </a:p>
          <a:p>
            <a:pPr marL="0" indent="0">
              <a:spcBef>
                <a:spcPts val="0"/>
              </a:spcBef>
              <a:buNone/>
            </a:pPr>
            <a:r>
              <a:rPr lang="en-US" sz="1600" dirty="0" err="1">
                <a:solidFill>
                  <a:srgbClr val="000000"/>
                </a:solidFill>
              </a:rPr>
              <a:t>ContextMatch</a:t>
            </a:r>
            <a:r>
              <a:rPr lang="en-US" sz="1600" dirty="0">
                <a:solidFill>
                  <a:srgbClr val="000000"/>
                </a:solidFill>
              </a:rPr>
              <a:t>: </a:t>
            </a:r>
            <a:r>
              <a:rPr lang="en-US" sz="1600" i="1" u="sng" dirty="0">
                <a:solidFill>
                  <a:srgbClr val="000000"/>
                </a:solidFill>
              </a:rPr>
              <a:t>l thought she</a:t>
            </a:r>
            <a:r>
              <a:rPr lang="en-US" sz="1600" u="sng" dirty="0">
                <a:solidFill>
                  <a:srgbClr val="000000"/>
                </a:solidFill>
              </a:rPr>
              <a:t>  </a:t>
            </a:r>
            <a:r>
              <a:rPr lang="en-US" sz="1600" dirty="0">
                <a:solidFill>
                  <a:srgbClr val="000000"/>
                </a:solidFill>
              </a:rPr>
              <a:t>(</a:t>
            </a:r>
            <a:r>
              <a:rPr lang="en-US" sz="1600" dirty="0" err="1">
                <a:solidFill>
                  <a:srgbClr val="000000"/>
                </a:solidFill>
              </a:rPr>
              <a:t>matchCount</a:t>
            </a:r>
            <a:r>
              <a:rPr lang="en-US" sz="1600" dirty="0">
                <a:solidFill>
                  <a:srgbClr val="000000"/>
                </a:solidFill>
              </a:rPr>
              <a:t>: 1538 , </a:t>
            </a:r>
            <a:r>
              <a:rPr lang="en-US" sz="1600" dirty="0" err="1">
                <a:solidFill>
                  <a:srgbClr val="000000"/>
                </a:solidFill>
              </a:rPr>
              <a:t>volCount</a:t>
            </a:r>
            <a:r>
              <a:rPr lang="en-US" sz="1600" dirty="0">
                <a:solidFill>
                  <a:srgbClr val="000000"/>
                </a:solidFill>
              </a:rPr>
              <a:t>: 997)</a:t>
            </a:r>
          </a:p>
          <a:p>
            <a:pPr marL="0" indent="0">
              <a:spcBef>
                <a:spcPts val="0"/>
              </a:spcBef>
              <a:buNone/>
            </a:pPr>
            <a:r>
              <a:rPr lang="en-US" sz="1600" dirty="0" err="1">
                <a:solidFill>
                  <a:srgbClr val="000000"/>
                </a:solidFill>
              </a:rPr>
              <a:t>ContextMatch</a:t>
            </a:r>
            <a:r>
              <a:rPr lang="en-US" sz="1600" dirty="0">
                <a:solidFill>
                  <a:srgbClr val="000000"/>
                </a:solidFill>
              </a:rPr>
              <a:t>: </a:t>
            </a:r>
            <a:r>
              <a:rPr lang="en-US" sz="1600" b="1" dirty="0">
                <a:solidFill>
                  <a:srgbClr val="000000"/>
                </a:solidFill>
              </a:rPr>
              <a:t>l thought the  </a:t>
            </a:r>
            <a:r>
              <a:rPr lang="en-US" sz="1600" dirty="0">
                <a:solidFill>
                  <a:srgbClr val="000000"/>
                </a:solidFill>
              </a:rPr>
              <a:t>(</a:t>
            </a:r>
            <a:r>
              <a:rPr lang="en-US" sz="1600" dirty="0" err="1">
                <a:solidFill>
                  <a:srgbClr val="000000"/>
                </a:solidFill>
              </a:rPr>
              <a:t>matchCount</a:t>
            </a:r>
            <a:r>
              <a:rPr lang="en-US" sz="1600" dirty="0">
                <a:solidFill>
                  <a:srgbClr val="000000"/>
                </a:solidFill>
              </a:rPr>
              <a:t>: 2496 , </a:t>
            </a:r>
            <a:r>
              <a:rPr lang="en-US" sz="1600" dirty="0" err="1">
                <a:solidFill>
                  <a:srgbClr val="000000"/>
                </a:solidFill>
              </a:rPr>
              <a:t>volCount</a:t>
            </a:r>
            <a:r>
              <a:rPr lang="en-US" sz="1600" dirty="0">
                <a:solidFill>
                  <a:srgbClr val="000000"/>
                </a:solidFill>
              </a:rPr>
              <a:t>: 1905</a:t>
            </a:r>
            <a:r>
              <a:rPr lang="en-US" sz="1600" dirty="0" smtClean="0">
                <a:solidFill>
                  <a:srgbClr val="000000"/>
                </a:solidFill>
              </a:rPr>
              <a:t>)</a:t>
            </a:r>
            <a:endParaRPr lang="en-US" sz="1600" dirty="0">
              <a:solidFill>
                <a:srgbClr val="000000"/>
              </a:solidFill>
            </a:endParaRPr>
          </a:p>
        </p:txBody>
      </p:sp>
      <p:sp>
        <p:nvSpPr>
          <p:cNvPr id="7" name="TextBox 6"/>
          <p:cNvSpPr txBox="1"/>
          <p:nvPr/>
        </p:nvSpPr>
        <p:spPr>
          <a:xfrm>
            <a:off x="4240916" y="1643817"/>
            <a:ext cx="3881992" cy="584776"/>
          </a:xfrm>
          <a:prstGeom prst="rect">
            <a:avLst/>
          </a:prstGeom>
          <a:noFill/>
          <a:ln>
            <a:solidFill>
              <a:srgbClr val="000090"/>
            </a:solidFill>
          </a:ln>
        </p:spPr>
        <p:txBody>
          <a:bodyPr wrap="none" rtlCol="0">
            <a:spAutoFit/>
          </a:bodyPr>
          <a:lstStyle/>
          <a:p>
            <a:r>
              <a:rPr lang="en-US" sz="3200" dirty="0" err="1" smtClean="0">
                <a:latin typeface="Times New Roman"/>
                <a:cs typeface="Times New Roman"/>
              </a:rPr>
              <a:t>tbat</a:t>
            </a:r>
            <a:r>
              <a:rPr lang="en-US" sz="3200" dirty="0" smtClean="0">
                <a:latin typeface="Times New Roman"/>
                <a:cs typeface="Times New Roman"/>
              </a:rPr>
              <a:t> I </a:t>
            </a:r>
            <a:r>
              <a:rPr lang="en-US" sz="3200" dirty="0" err="1" smtClean="0">
                <a:latin typeface="Times New Roman"/>
                <a:cs typeface="Times New Roman"/>
              </a:rPr>
              <a:t>thoughc</a:t>
            </a:r>
            <a:r>
              <a:rPr lang="en-US" sz="3200" dirty="0" smtClean="0">
                <a:latin typeface="Times New Roman"/>
                <a:cs typeface="Times New Roman"/>
              </a:rPr>
              <a:t> </a:t>
            </a:r>
            <a:r>
              <a:rPr lang="en-US" sz="3200" dirty="0" err="1">
                <a:latin typeface="Times New Roman"/>
                <a:cs typeface="Times New Roman"/>
              </a:rPr>
              <a:t>I</a:t>
            </a:r>
            <a:r>
              <a:rPr lang="en-US" sz="3200" dirty="0" err="1" smtClean="0">
                <a:latin typeface="Times New Roman"/>
                <a:cs typeface="Times New Roman"/>
              </a:rPr>
              <a:t>he</a:t>
            </a:r>
            <a:r>
              <a:rPr lang="en-US" sz="3200" dirty="0" smtClean="0">
                <a:latin typeface="Times New Roman"/>
                <a:cs typeface="Times New Roman"/>
              </a:rPr>
              <a:t> Was</a:t>
            </a:r>
            <a:endParaRPr lang="en-US" sz="3200" dirty="0">
              <a:latin typeface="Times New Roman"/>
              <a:cs typeface="Times New Roman"/>
            </a:endParaRPr>
          </a:p>
        </p:txBody>
      </p:sp>
      <p:pic>
        <p:nvPicPr>
          <p:cNvPr id="2" name="Picture 1" descr="correction-window-e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811" y="881817"/>
            <a:ext cx="4540045" cy="744851"/>
          </a:xfrm>
          <a:prstGeom prst="rect">
            <a:avLst/>
          </a:prstGeom>
          <a:ln>
            <a:solidFill>
              <a:srgbClr val="000090"/>
            </a:solidFill>
          </a:ln>
        </p:spPr>
      </p:pic>
      <p:sp>
        <p:nvSpPr>
          <p:cNvPr id="8" name="Rounded Rectangle 7"/>
          <p:cNvSpPr/>
          <p:nvPr/>
        </p:nvSpPr>
        <p:spPr>
          <a:xfrm>
            <a:off x="3062941" y="881817"/>
            <a:ext cx="1651915" cy="343359"/>
          </a:xfrm>
          <a:prstGeom prst="roundRect">
            <a:avLst/>
          </a:prstGeom>
          <a:solidFill>
            <a:schemeClr val="accent1">
              <a:alpha val="12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ounded Rectangle 8"/>
          <p:cNvSpPr/>
          <p:nvPr/>
        </p:nvSpPr>
        <p:spPr>
          <a:xfrm>
            <a:off x="174811" y="1268368"/>
            <a:ext cx="811307" cy="343359"/>
          </a:xfrm>
          <a:prstGeom prst="roundRect">
            <a:avLst/>
          </a:prstGeom>
          <a:solidFill>
            <a:schemeClr val="accent1">
              <a:alpha val="12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ight Arrow 9"/>
          <p:cNvSpPr/>
          <p:nvPr/>
        </p:nvSpPr>
        <p:spPr>
          <a:xfrm rot="1700819">
            <a:off x="4771013" y="1103369"/>
            <a:ext cx="746623" cy="32999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362221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t>DH2014 - Diagnosing Page Image Problems with Post-OCR Triage for eMOP</a:t>
            </a:r>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16</a:t>
            </a:fld>
            <a:endParaRPr lang="en-US"/>
          </a:p>
        </p:txBody>
      </p:sp>
      <p:sp>
        <p:nvSpPr>
          <p:cNvPr id="5" name="Title 1"/>
          <p:cNvSpPr>
            <a:spLocks noGrp="1"/>
          </p:cNvSpPr>
          <p:nvPr>
            <p:ph type="title"/>
          </p:nvPr>
        </p:nvSpPr>
        <p:spPr>
          <a:xfrm>
            <a:off x="457199" y="272902"/>
            <a:ext cx="7009477" cy="608915"/>
          </a:xfrm>
        </p:spPr>
        <p:txBody>
          <a:bodyPr/>
          <a:lstStyle/>
          <a:p>
            <a:r>
              <a:rPr lang="en-US" dirty="0" smtClean="0"/>
              <a:t>Treatment: Page Correction</a:t>
            </a:r>
            <a:endParaRPr lang="en-US" dirty="0"/>
          </a:p>
        </p:txBody>
      </p:sp>
      <p:sp>
        <p:nvSpPr>
          <p:cNvPr id="6" name="Content Placeholder 3"/>
          <p:cNvSpPr txBox="1">
            <a:spLocks/>
          </p:cNvSpPr>
          <p:nvPr/>
        </p:nvSpPr>
        <p:spPr>
          <a:xfrm>
            <a:off x="457199" y="1257482"/>
            <a:ext cx="7506448" cy="4061578"/>
          </a:xfrm>
          <a:prstGeom prst="rect">
            <a:avLst/>
          </a:prstGeom>
          <a:noFill/>
          <a:ln>
            <a:noFill/>
          </a:ln>
        </p:spPr>
        <p:txBody>
          <a:bodyPr>
            <a:noAutofit/>
          </a:bodyPr>
          <a:lst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a:lstStyle>
          <a:p>
            <a:pPr marL="0" indent="0">
              <a:spcBef>
                <a:spcPts val="0"/>
              </a:spcBef>
              <a:buNone/>
            </a:pPr>
            <a:r>
              <a:rPr lang="en-US" sz="1600" dirty="0" smtClean="0">
                <a:solidFill>
                  <a:srgbClr val="000000"/>
                </a:solidFill>
              </a:rPr>
              <a:t>window: </a:t>
            </a:r>
            <a:r>
              <a:rPr lang="en-US" sz="1600" b="1" dirty="0" err="1" smtClean="0">
                <a:solidFill>
                  <a:srgbClr val="000000"/>
                </a:solidFill>
              </a:rPr>
              <a:t>thoughc</a:t>
            </a:r>
            <a:r>
              <a:rPr lang="en-US" sz="1600" b="1" dirty="0" smtClean="0">
                <a:solidFill>
                  <a:srgbClr val="000000"/>
                </a:solidFill>
              </a:rPr>
              <a:t> </a:t>
            </a:r>
            <a:r>
              <a:rPr lang="en-US" sz="1600" b="1" dirty="0" err="1" smtClean="0">
                <a:solidFill>
                  <a:srgbClr val="000000"/>
                </a:solidFill>
              </a:rPr>
              <a:t>Ihe</a:t>
            </a:r>
            <a:r>
              <a:rPr lang="en-US" sz="1600" b="1" dirty="0" smtClean="0">
                <a:solidFill>
                  <a:srgbClr val="000000"/>
                </a:solidFill>
              </a:rPr>
              <a:t> Was</a:t>
            </a:r>
          </a:p>
          <a:p>
            <a:pPr marL="0" indent="0">
              <a:spcBef>
                <a:spcPts val="0"/>
              </a:spcBef>
              <a:buNone/>
            </a:pPr>
            <a:r>
              <a:rPr lang="en-US" sz="1600" dirty="0" smtClean="0">
                <a:solidFill>
                  <a:srgbClr val="000000"/>
                </a:solidFill>
              </a:rPr>
              <a:t>Candidates used for context matching:</a:t>
            </a:r>
          </a:p>
          <a:p>
            <a:pPr>
              <a:spcBef>
                <a:spcPts val="0"/>
              </a:spcBef>
            </a:pPr>
            <a:r>
              <a:rPr lang="en-US" sz="1600" dirty="0" err="1" smtClean="0">
                <a:solidFill>
                  <a:srgbClr val="000000"/>
                </a:solidFill>
              </a:rPr>
              <a:t>thoughc</a:t>
            </a:r>
            <a:r>
              <a:rPr lang="en-US" sz="1600" dirty="0" smtClean="0">
                <a:solidFill>
                  <a:srgbClr val="000000"/>
                </a:solidFill>
              </a:rPr>
              <a:t> -&gt; Set(</a:t>
            </a:r>
            <a:r>
              <a:rPr lang="en-US" sz="1600" dirty="0" err="1" smtClean="0">
                <a:solidFill>
                  <a:srgbClr val="000000"/>
                </a:solidFill>
              </a:rPr>
              <a:t>thoughc</a:t>
            </a:r>
            <a:r>
              <a:rPr lang="en-US" sz="1600" dirty="0" smtClean="0">
                <a:solidFill>
                  <a:srgbClr val="000000"/>
                </a:solidFill>
              </a:rPr>
              <a:t>, thought, though)</a:t>
            </a:r>
          </a:p>
          <a:p>
            <a:pPr>
              <a:spcBef>
                <a:spcPts val="0"/>
              </a:spcBef>
            </a:pPr>
            <a:r>
              <a:rPr lang="en-US" sz="1600" dirty="0" err="1" smtClean="0">
                <a:solidFill>
                  <a:srgbClr val="000000"/>
                </a:solidFill>
              </a:rPr>
              <a:t>Ihe</a:t>
            </a:r>
            <a:r>
              <a:rPr lang="en-US" sz="1600" dirty="0" smtClean="0">
                <a:solidFill>
                  <a:srgbClr val="000000"/>
                </a:solidFill>
              </a:rPr>
              <a:t> -&gt; Set(</a:t>
            </a:r>
            <a:r>
              <a:rPr lang="en-US" sz="1600" dirty="0" err="1" smtClean="0">
                <a:solidFill>
                  <a:srgbClr val="000000"/>
                </a:solidFill>
              </a:rPr>
              <a:t>che</a:t>
            </a:r>
            <a:r>
              <a:rPr lang="en-US" sz="1600" dirty="0" smtClean="0">
                <a:solidFill>
                  <a:srgbClr val="000000"/>
                </a:solidFill>
              </a:rPr>
              <a:t>, </a:t>
            </a:r>
            <a:r>
              <a:rPr lang="en-US" sz="1600" dirty="0" err="1" smtClean="0">
                <a:solidFill>
                  <a:srgbClr val="000000"/>
                </a:solidFill>
              </a:rPr>
              <a:t>sho</a:t>
            </a:r>
            <a:r>
              <a:rPr lang="en-US" sz="1600" dirty="0" smtClean="0">
                <a:solidFill>
                  <a:srgbClr val="000000"/>
                </a:solidFill>
              </a:rPr>
              <a:t>, </a:t>
            </a:r>
            <a:r>
              <a:rPr lang="en-US" sz="1600" dirty="0" err="1" smtClean="0">
                <a:solidFill>
                  <a:srgbClr val="000000"/>
                </a:solidFill>
              </a:rPr>
              <a:t>enc</a:t>
            </a:r>
            <a:r>
              <a:rPr lang="en-US" sz="1600" dirty="0" smtClean="0">
                <a:solidFill>
                  <a:srgbClr val="000000"/>
                </a:solidFill>
              </a:rPr>
              <a:t>, </a:t>
            </a:r>
            <a:r>
              <a:rPr lang="en-US" sz="1600" dirty="0" err="1" smtClean="0">
                <a:solidFill>
                  <a:srgbClr val="000000"/>
                </a:solidFill>
              </a:rPr>
              <a:t>ile</a:t>
            </a:r>
            <a:r>
              <a:rPr lang="en-US" sz="1600" dirty="0" smtClean="0">
                <a:solidFill>
                  <a:srgbClr val="000000"/>
                </a:solidFill>
              </a:rPr>
              <a:t>, </a:t>
            </a:r>
            <a:r>
              <a:rPr lang="en-US" sz="1600" dirty="0" err="1" smtClean="0">
                <a:solidFill>
                  <a:srgbClr val="000000"/>
                </a:solidFill>
              </a:rPr>
              <a:t>iee</a:t>
            </a:r>
            <a:r>
              <a:rPr lang="en-US" sz="1600" dirty="0" smtClean="0">
                <a:solidFill>
                  <a:srgbClr val="000000"/>
                </a:solidFill>
              </a:rPr>
              <a:t>, </a:t>
            </a:r>
            <a:r>
              <a:rPr lang="en-US" sz="1600" dirty="0" err="1" smtClean="0">
                <a:solidFill>
                  <a:srgbClr val="000000"/>
                </a:solidFill>
              </a:rPr>
              <a:t>plie</a:t>
            </a:r>
            <a:r>
              <a:rPr lang="en-US" sz="1600" dirty="0" smtClean="0">
                <a:solidFill>
                  <a:srgbClr val="000000"/>
                </a:solidFill>
              </a:rPr>
              <a:t>, </a:t>
            </a:r>
            <a:r>
              <a:rPr lang="en-US" sz="1600" dirty="0" err="1" smtClean="0">
                <a:solidFill>
                  <a:srgbClr val="000000"/>
                </a:solidFill>
              </a:rPr>
              <a:t>ihe</a:t>
            </a:r>
            <a:r>
              <a:rPr lang="en-US" sz="1600" dirty="0" smtClean="0">
                <a:solidFill>
                  <a:srgbClr val="000000"/>
                </a:solidFill>
              </a:rPr>
              <a:t>, ire, </a:t>
            </a:r>
            <a:r>
              <a:rPr lang="en-US" sz="1600" dirty="0" err="1" smtClean="0">
                <a:solidFill>
                  <a:srgbClr val="000000"/>
                </a:solidFill>
              </a:rPr>
              <a:t>ike</a:t>
            </a:r>
            <a:r>
              <a:rPr lang="en-US" sz="1600" dirty="0" smtClean="0">
                <a:solidFill>
                  <a:srgbClr val="000000"/>
                </a:solidFill>
              </a:rPr>
              <a:t>, she, </a:t>
            </a:r>
            <a:r>
              <a:rPr lang="en-US" sz="1600" dirty="0" err="1" smtClean="0">
                <a:solidFill>
                  <a:srgbClr val="000000"/>
                </a:solidFill>
              </a:rPr>
              <a:t>ife</a:t>
            </a:r>
            <a:r>
              <a:rPr lang="en-US" sz="1600" dirty="0" smtClean="0">
                <a:solidFill>
                  <a:srgbClr val="000000"/>
                </a:solidFill>
              </a:rPr>
              <a:t>, ide, </a:t>
            </a:r>
            <a:r>
              <a:rPr lang="en-US" sz="1600" dirty="0" err="1" smtClean="0">
                <a:solidFill>
                  <a:srgbClr val="000000"/>
                </a:solidFill>
              </a:rPr>
              <a:t>ibo</a:t>
            </a:r>
            <a:r>
              <a:rPr lang="en-US" sz="1600" dirty="0" smtClean="0">
                <a:solidFill>
                  <a:srgbClr val="000000"/>
                </a:solidFill>
              </a:rPr>
              <a:t>, </a:t>
            </a:r>
            <a:r>
              <a:rPr lang="en-US" sz="1600" dirty="0" err="1" smtClean="0">
                <a:solidFill>
                  <a:srgbClr val="000000"/>
                </a:solidFill>
              </a:rPr>
              <a:t>i.e</a:t>
            </a:r>
            <a:r>
              <a:rPr lang="en-US" sz="1600" dirty="0" smtClean="0">
                <a:solidFill>
                  <a:srgbClr val="000000"/>
                </a:solidFill>
              </a:rPr>
              <a:t>, </a:t>
            </a:r>
            <a:r>
              <a:rPr lang="en-US" sz="1600" dirty="0" err="1" smtClean="0">
                <a:solidFill>
                  <a:srgbClr val="000000"/>
                </a:solidFill>
              </a:rPr>
              <a:t>ene</a:t>
            </a:r>
            <a:r>
              <a:rPr lang="en-US" sz="1600" dirty="0" smtClean="0">
                <a:solidFill>
                  <a:srgbClr val="000000"/>
                </a:solidFill>
              </a:rPr>
              <a:t>, ice, </a:t>
            </a:r>
            <a:r>
              <a:rPr lang="en-US" sz="1600" dirty="0" err="1" smtClean="0">
                <a:solidFill>
                  <a:srgbClr val="000000"/>
                </a:solidFill>
              </a:rPr>
              <a:t>inc</a:t>
            </a:r>
            <a:r>
              <a:rPr lang="en-US" sz="1600" dirty="0" smtClean="0">
                <a:solidFill>
                  <a:srgbClr val="000000"/>
                </a:solidFill>
              </a:rPr>
              <a:t>, </a:t>
            </a:r>
            <a:r>
              <a:rPr lang="en-US" sz="1600" dirty="0" err="1" smtClean="0">
                <a:solidFill>
                  <a:srgbClr val="000000"/>
                </a:solidFill>
              </a:rPr>
              <a:t>tho</a:t>
            </a:r>
            <a:r>
              <a:rPr lang="en-US" sz="1600" dirty="0" smtClean="0">
                <a:solidFill>
                  <a:srgbClr val="000000"/>
                </a:solidFill>
              </a:rPr>
              <a:t>, </a:t>
            </a:r>
            <a:r>
              <a:rPr lang="en-US" sz="1600" dirty="0" err="1" smtClean="0">
                <a:solidFill>
                  <a:srgbClr val="000000"/>
                </a:solidFill>
              </a:rPr>
              <a:t>ime</a:t>
            </a:r>
            <a:r>
              <a:rPr lang="en-US" sz="1600" dirty="0" smtClean="0">
                <a:solidFill>
                  <a:srgbClr val="000000"/>
                </a:solidFill>
              </a:rPr>
              <a:t>, </a:t>
            </a:r>
            <a:r>
              <a:rPr lang="en-US" sz="1600" dirty="0" err="1" smtClean="0">
                <a:solidFill>
                  <a:srgbClr val="000000"/>
                </a:solidFill>
              </a:rPr>
              <a:t>ite</a:t>
            </a:r>
            <a:r>
              <a:rPr lang="en-US" sz="1600" dirty="0" smtClean="0">
                <a:solidFill>
                  <a:srgbClr val="000000"/>
                </a:solidFill>
              </a:rPr>
              <a:t>, </a:t>
            </a:r>
            <a:r>
              <a:rPr lang="en-US" sz="1600" dirty="0" err="1" smtClean="0">
                <a:solidFill>
                  <a:srgbClr val="000000"/>
                </a:solidFill>
              </a:rPr>
              <a:t>ive</a:t>
            </a:r>
            <a:r>
              <a:rPr lang="en-US" sz="1600" dirty="0" smtClean="0">
                <a:solidFill>
                  <a:srgbClr val="000000"/>
                </a:solidFill>
              </a:rPr>
              <a:t>, the)</a:t>
            </a:r>
          </a:p>
          <a:p>
            <a:pPr>
              <a:spcBef>
                <a:spcPts val="0"/>
              </a:spcBef>
            </a:pPr>
            <a:r>
              <a:rPr lang="en-US" sz="1600" dirty="0" smtClean="0">
                <a:solidFill>
                  <a:srgbClr val="000000"/>
                </a:solidFill>
              </a:rPr>
              <a:t>Was -&gt; Set(Was)</a:t>
            </a:r>
          </a:p>
          <a:p>
            <a:pPr marL="0" indent="0">
              <a:spcBef>
                <a:spcPts val="0"/>
              </a:spcBef>
              <a:buNone/>
            </a:pPr>
            <a:r>
              <a:rPr lang="en-US" sz="1600" dirty="0" err="1" smtClean="0">
                <a:solidFill>
                  <a:srgbClr val="000000"/>
                </a:solidFill>
              </a:rPr>
              <a:t>ContextMatch</a:t>
            </a:r>
            <a:r>
              <a:rPr lang="en-US" sz="1600" dirty="0" smtClean="0">
                <a:solidFill>
                  <a:srgbClr val="000000"/>
                </a:solidFill>
              </a:rPr>
              <a:t>: though ice was  (</a:t>
            </a:r>
            <a:r>
              <a:rPr lang="en-US" sz="1600" dirty="0" err="1" smtClean="0">
                <a:solidFill>
                  <a:srgbClr val="000000"/>
                </a:solidFill>
              </a:rPr>
              <a:t>matchCount</a:t>
            </a:r>
            <a:r>
              <a:rPr lang="en-US" sz="1600" dirty="0" smtClean="0">
                <a:solidFill>
                  <a:srgbClr val="000000"/>
                </a:solidFill>
              </a:rPr>
              <a:t>: 121 , </a:t>
            </a:r>
            <a:r>
              <a:rPr lang="en-US" sz="1600" dirty="0" err="1" smtClean="0">
                <a:solidFill>
                  <a:srgbClr val="000000"/>
                </a:solidFill>
              </a:rPr>
              <a:t>volCount</a:t>
            </a:r>
            <a:r>
              <a:rPr lang="en-US" sz="1600" dirty="0" smtClean="0">
                <a:solidFill>
                  <a:srgbClr val="000000"/>
                </a:solidFill>
              </a:rPr>
              <a:t>: 120)</a:t>
            </a:r>
          </a:p>
          <a:p>
            <a:pPr marL="0" indent="0">
              <a:spcBef>
                <a:spcPts val="0"/>
              </a:spcBef>
              <a:buNone/>
            </a:pPr>
            <a:r>
              <a:rPr lang="en-US" sz="1600" dirty="0" err="1" smtClean="0">
                <a:solidFill>
                  <a:srgbClr val="000000"/>
                </a:solidFill>
              </a:rPr>
              <a:t>ContextMatch</a:t>
            </a:r>
            <a:r>
              <a:rPr lang="en-US" sz="1600" dirty="0" smtClean="0">
                <a:solidFill>
                  <a:srgbClr val="000000"/>
                </a:solidFill>
              </a:rPr>
              <a:t>: though </a:t>
            </a:r>
            <a:r>
              <a:rPr lang="en-US" sz="1600" dirty="0" err="1" smtClean="0">
                <a:solidFill>
                  <a:srgbClr val="000000"/>
                </a:solidFill>
              </a:rPr>
              <a:t>ike</a:t>
            </a:r>
            <a:r>
              <a:rPr lang="en-US" sz="1600" dirty="0" smtClean="0">
                <a:solidFill>
                  <a:srgbClr val="000000"/>
                </a:solidFill>
              </a:rPr>
              <a:t> was  (</a:t>
            </a:r>
            <a:r>
              <a:rPr lang="en-US" sz="1600" dirty="0" err="1" smtClean="0">
                <a:solidFill>
                  <a:srgbClr val="000000"/>
                </a:solidFill>
              </a:rPr>
              <a:t>matchCount</a:t>
            </a:r>
            <a:r>
              <a:rPr lang="en-US" sz="1600" dirty="0" smtClean="0">
                <a:solidFill>
                  <a:srgbClr val="000000"/>
                </a:solidFill>
              </a:rPr>
              <a:t>: 65 , </a:t>
            </a:r>
            <a:r>
              <a:rPr lang="en-US" sz="1600" dirty="0" err="1" smtClean="0">
                <a:solidFill>
                  <a:srgbClr val="000000"/>
                </a:solidFill>
              </a:rPr>
              <a:t>volCount</a:t>
            </a:r>
            <a:r>
              <a:rPr lang="en-US" sz="1600" dirty="0" smtClean="0">
                <a:solidFill>
                  <a:srgbClr val="000000"/>
                </a:solidFill>
              </a:rPr>
              <a:t>: 59)</a:t>
            </a:r>
          </a:p>
          <a:p>
            <a:pPr marL="0" indent="0">
              <a:spcBef>
                <a:spcPts val="0"/>
              </a:spcBef>
              <a:buNone/>
            </a:pPr>
            <a:r>
              <a:rPr lang="en-US" sz="1600" dirty="0" err="1" smtClean="0">
                <a:solidFill>
                  <a:srgbClr val="000000"/>
                </a:solidFill>
              </a:rPr>
              <a:t>ContextMatch</a:t>
            </a:r>
            <a:r>
              <a:rPr lang="en-US" sz="1600" dirty="0" smtClean="0">
                <a:solidFill>
                  <a:srgbClr val="000000"/>
                </a:solidFill>
              </a:rPr>
              <a:t>: </a:t>
            </a:r>
            <a:r>
              <a:rPr lang="en-US" sz="1600" b="1" dirty="0" smtClean="0">
                <a:solidFill>
                  <a:srgbClr val="000000"/>
                </a:solidFill>
              </a:rPr>
              <a:t>though she was  </a:t>
            </a:r>
            <a:r>
              <a:rPr lang="en-US" sz="1600" dirty="0" smtClean="0">
                <a:solidFill>
                  <a:srgbClr val="000000"/>
                </a:solidFill>
              </a:rPr>
              <a:t>(</a:t>
            </a:r>
            <a:r>
              <a:rPr lang="en-US" sz="1600" dirty="0" err="1" smtClean="0">
                <a:solidFill>
                  <a:srgbClr val="000000"/>
                </a:solidFill>
              </a:rPr>
              <a:t>matchCount</a:t>
            </a:r>
            <a:r>
              <a:rPr lang="en-US" sz="1600" dirty="0" smtClean="0">
                <a:solidFill>
                  <a:srgbClr val="000000"/>
                </a:solidFill>
              </a:rPr>
              <a:t>: 556,763 , </a:t>
            </a:r>
            <a:r>
              <a:rPr lang="en-US" sz="1600" dirty="0" err="1" smtClean="0">
                <a:solidFill>
                  <a:srgbClr val="000000"/>
                </a:solidFill>
              </a:rPr>
              <a:t>volCount</a:t>
            </a:r>
            <a:r>
              <a:rPr lang="en-US" sz="1600" dirty="0" smtClean="0">
                <a:solidFill>
                  <a:srgbClr val="000000"/>
                </a:solidFill>
              </a:rPr>
              <a:t>: 364,965)</a:t>
            </a:r>
          </a:p>
          <a:p>
            <a:pPr marL="0" indent="0">
              <a:spcBef>
                <a:spcPts val="0"/>
              </a:spcBef>
              <a:buNone/>
            </a:pPr>
            <a:r>
              <a:rPr lang="en-US" sz="1600" dirty="0" err="1" smtClean="0">
                <a:solidFill>
                  <a:srgbClr val="000000"/>
                </a:solidFill>
              </a:rPr>
              <a:t>ContextMatch</a:t>
            </a:r>
            <a:r>
              <a:rPr lang="en-US" sz="1600" dirty="0" smtClean="0">
                <a:solidFill>
                  <a:srgbClr val="000000"/>
                </a:solidFill>
              </a:rPr>
              <a:t>: though the was  (</a:t>
            </a:r>
            <a:r>
              <a:rPr lang="en-US" sz="1600" dirty="0" err="1" smtClean="0">
                <a:solidFill>
                  <a:srgbClr val="000000"/>
                </a:solidFill>
              </a:rPr>
              <a:t>matchCount</a:t>
            </a:r>
            <a:r>
              <a:rPr lang="en-US" sz="1600" dirty="0" smtClean="0">
                <a:solidFill>
                  <a:srgbClr val="000000"/>
                </a:solidFill>
              </a:rPr>
              <a:t>: 197 , </a:t>
            </a:r>
            <a:r>
              <a:rPr lang="en-US" sz="1600" dirty="0" err="1" smtClean="0">
                <a:solidFill>
                  <a:srgbClr val="000000"/>
                </a:solidFill>
              </a:rPr>
              <a:t>volCount</a:t>
            </a:r>
            <a:r>
              <a:rPr lang="en-US" sz="1600" dirty="0" smtClean="0">
                <a:solidFill>
                  <a:srgbClr val="000000"/>
                </a:solidFill>
              </a:rPr>
              <a:t>: 196)</a:t>
            </a:r>
          </a:p>
          <a:p>
            <a:pPr marL="0" indent="0">
              <a:spcBef>
                <a:spcPts val="0"/>
              </a:spcBef>
              <a:buNone/>
            </a:pPr>
            <a:r>
              <a:rPr lang="en-US" sz="1600" dirty="0" err="1" smtClean="0">
                <a:solidFill>
                  <a:srgbClr val="000000"/>
                </a:solidFill>
              </a:rPr>
              <a:t>ContextMatch</a:t>
            </a:r>
            <a:r>
              <a:rPr lang="en-US" sz="1600" dirty="0" smtClean="0">
                <a:solidFill>
                  <a:srgbClr val="000000"/>
                </a:solidFill>
              </a:rPr>
              <a:t>: thought ice was  (</a:t>
            </a:r>
            <a:r>
              <a:rPr lang="en-US" sz="1600" dirty="0" err="1" smtClean="0">
                <a:solidFill>
                  <a:srgbClr val="000000"/>
                </a:solidFill>
              </a:rPr>
              <a:t>matchCount</a:t>
            </a:r>
            <a:r>
              <a:rPr lang="en-US" sz="1600" dirty="0" smtClean="0">
                <a:solidFill>
                  <a:srgbClr val="000000"/>
                </a:solidFill>
              </a:rPr>
              <a:t>: 45 , </a:t>
            </a:r>
            <a:r>
              <a:rPr lang="en-US" sz="1600" dirty="0" err="1" smtClean="0">
                <a:solidFill>
                  <a:srgbClr val="000000"/>
                </a:solidFill>
              </a:rPr>
              <a:t>volCount</a:t>
            </a:r>
            <a:r>
              <a:rPr lang="en-US" sz="1600" dirty="0" smtClean="0">
                <a:solidFill>
                  <a:srgbClr val="000000"/>
                </a:solidFill>
              </a:rPr>
              <a:t>: 45)</a:t>
            </a:r>
          </a:p>
          <a:p>
            <a:pPr marL="0" indent="0">
              <a:spcBef>
                <a:spcPts val="0"/>
              </a:spcBef>
              <a:buNone/>
            </a:pPr>
            <a:r>
              <a:rPr lang="en-US" sz="1600" dirty="0" err="1" smtClean="0">
                <a:solidFill>
                  <a:srgbClr val="000000"/>
                </a:solidFill>
              </a:rPr>
              <a:t>ContextMatch</a:t>
            </a:r>
            <a:r>
              <a:rPr lang="en-US" sz="1600" dirty="0" smtClean="0">
                <a:solidFill>
                  <a:srgbClr val="000000"/>
                </a:solidFill>
              </a:rPr>
              <a:t>: thought </a:t>
            </a:r>
            <a:r>
              <a:rPr lang="en-US" sz="1600" dirty="0" err="1" smtClean="0">
                <a:solidFill>
                  <a:srgbClr val="000000"/>
                </a:solidFill>
              </a:rPr>
              <a:t>ike</a:t>
            </a:r>
            <a:r>
              <a:rPr lang="en-US" sz="1600" dirty="0" smtClean="0">
                <a:solidFill>
                  <a:srgbClr val="000000"/>
                </a:solidFill>
              </a:rPr>
              <a:t> was  (</a:t>
            </a:r>
            <a:r>
              <a:rPr lang="en-US" sz="1600" dirty="0" err="1" smtClean="0">
                <a:solidFill>
                  <a:srgbClr val="000000"/>
                </a:solidFill>
              </a:rPr>
              <a:t>matchCount</a:t>
            </a:r>
            <a:r>
              <a:rPr lang="en-US" sz="1600" dirty="0" smtClean="0">
                <a:solidFill>
                  <a:srgbClr val="000000"/>
                </a:solidFill>
              </a:rPr>
              <a:t>: 112 , </a:t>
            </a:r>
            <a:r>
              <a:rPr lang="en-US" sz="1600" dirty="0" err="1" smtClean="0">
                <a:solidFill>
                  <a:srgbClr val="000000"/>
                </a:solidFill>
              </a:rPr>
              <a:t>volCount</a:t>
            </a:r>
            <a:r>
              <a:rPr lang="en-US" sz="1600" dirty="0" smtClean="0">
                <a:solidFill>
                  <a:srgbClr val="000000"/>
                </a:solidFill>
              </a:rPr>
              <a:t>: 108)</a:t>
            </a:r>
          </a:p>
          <a:p>
            <a:pPr marL="0" indent="0">
              <a:spcBef>
                <a:spcPts val="0"/>
              </a:spcBef>
              <a:buNone/>
            </a:pPr>
            <a:r>
              <a:rPr lang="en-US" sz="1600" dirty="0" err="1" smtClean="0">
                <a:solidFill>
                  <a:srgbClr val="000000"/>
                </a:solidFill>
              </a:rPr>
              <a:t>ContextMatch</a:t>
            </a:r>
            <a:r>
              <a:rPr lang="en-US" sz="1600" dirty="0" smtClean="0">
                <a:solidFill>
                  <a:srgbClr val="000000"/>
                </a:solidFill>
              </a:rPr>
              <a:t>: </a:t>
            </a:r>
            <a:r>
              <a:rPr lang="en-US" sz="1600" i="1" u="sng" dirty="0" smtClean="0">
                <a:solidFill>
                  <a:srgbClr val="000000"/>
                </a:solidFill>
              </a:rPr>
              <a:t>thought she was  </a:t>
            </a:r>
            <a:r>
              <a:rPr lang="en-US" sz="1600" dirty="0" smtClean="0">
                <a:solidFill>
                  <a:srgbClr val="000000"/>
                </a:solidFill>
              </a:rPr>
              <a:t>(</a:t>
            </a:r>
            <a:r>
              <a:rPr lang="en-US" sz="1600" dirty="0" err="1" smtClean="0">
                <a:solidFill>
                  <a:srgbClr val="000000"/>
                </a:solidFill>
              </a:rPr>
              <a:t>matchCount</a:t>
            </a:r>
            <a:r>
              <a:rPr lang="en-US" sz="1600" dirty="0" smtClean="0">
                <a:solidFill>
                  <a:srgbClr val="000000"/>
                </a:solidFill>
              </a:rPr>
              <a:t>: 549,531 , </a:t>
            </a:r>
            <a:r>
              <a:rPr lang="en-US" sz="1600" dirty="0" err="1" smtClean="0">
                <a:solidFill>
                  <a:srgbClr val="000000"/>
                </a:solidFill>
              </a:rPr>
              <a:t>volCount</a:t>
            </a:r>
            <a:r>
              <a:rPr lang="en-US" sz="1600" dirty="0" smtClean="0">
                <a:solidFill>
                  <a:srgbClr val="000000"/>
                </a:solidFill>
              </a:rPr>
              <a:t>: 325,822)</a:t>
            </a:r>
          </a:p>
          <a:p>
            <a:pPr marL="0" indent="0">
              <a:spcBef>
                <a:spcPts val="0"/>
              </a:spcBef>
              <a:buNone/>
            </a:pPr>
            <a:r>
              <a:rPr lang="en-US" sz="1600" dirty="0" err="1" smtClean="0">
                <a:solidFill>
                  <a:srgbClr val="000000"/>
                </a:solidFill>
              </a:rPr>
              <a:t>ContextMatch</a:t>
            </a:r>
            <a:r>
              <a:rPr lang="en-US" sz="1600" dirty="0" smtClean="0">
                <a:solidFill>
                  <a:srgbClr val="000000"/>
                </a:solidFill>
              </a:rPr>
              <a:t>: thought the was  (</a:t>
            </a:r>
            <a:r>
              <a:rPr lang="en-US" sz="1600" dirty="0" err="1" smtClean="0">
                <a:solidFill>
                  <a:srgbClr val="000000"/>
                </a:solidFill>
              </a:rPr>
              <a:t>matchCount</a:t>
            </a:r>
            <a:r>
              <a:rPr lang="en-US" sz="1600" dirty="0" smtClean="0">
                <a:solidFill>
                  <a:srgbClr val="000000"/>
                </a:solidFill>
              </a:rPr>
              <a:t>: 91 , </a:t>
            </a:r>
            <a:r>
              <a:rPr lang="en-US" sz="1600" dirty="0" err="1" smtClean="0">
                <a:solidFill>
                  <a:srgbClr val="000000"/>
                </a:solidFill>
              </a:rPr>
              <a:t>volCount</a:t>
            </a:r>
            <a:r>
              <a:rPr lang="en-US" sz="1600" dirty="0" smtClean="0">
                <a:solidFill>
                  <a:srgbClr val="000000"/>
                </a:solidFill>
              </a:rPr>
              <a:t>: 91)</a:t>
            </a:r>
            <a:endParaRPr lang="en-US" sz="1600" dirty="0">
              <a:solidFill>
                <a:srgbClr val="000000"/>
              </a:solidFill>
            </a:endParaRPr>
          </a:p>
        </p:txBody>
      </p:sp>
      <p:sp>
        <p:nvSpPr>
          <p:cNvPr id="2" name="TextBox 1"/>
          <p:cNvSpPr txBox="1"/>
          <p:nvPr/>
        </p:nvSpPr>
        <p:spPr>
          <a:xfrm>
            <a:off x="2211294" y="5699024"/>
            <a:ext cx="3786213" cy="584776"/>
          </a:xfrm>
          <a:prstGeom prst="rect">
            <a:avLst/>
          </a:prstGeom>
          <a:noFill/>
          <a:ln>
            <a:solidFill>
              <a:srgbClr val="000090"/>
            </a:solidFill>
          </a:ln>
        </p:spPr>
        <p:txBody>
          <a:bodyPr wrap="none" rtlCol="0">
            <a:spAutoFit/>
          </a:bodyPr>
          <a:lstStyle/>
          <a:p>
            <a:r>
              <a:rPr lang="en-US" sz="3200" dirty="0" smtClean="0">
                <a:latin typeface="Times New Roman"/>
                <a:cs typeface="Times New Roman"/>
              </a:rPr>
              <a:t>that I thought she was</a:t>
            </a:r>
            <a:endParaRPr lang="en-US" sz="3200" dirty="0">
              <a:latin typeface="Times New Roman"/>
              <a:cs typeface="Times New Roman"/>
            </a:endParaRPr>
          </a:p>
        </p:txBody>
      </p:sp>
    </p:spTree>
    <p:extLst>
      <p:ext uri="{BB962C8B-B14F-4D97-AF65-F5344CB8AC3E}">
        <p14:creationId xmlns:p14="http://schemas.microsoft.com/office/powerpoint/2010/main" val="254767265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41413"/>
            <a:ext cx="6508377" cy="629907"/>
          </a:xfrm>
        </p:spPr>
        <p:txBody>
          <a:bodyPr/>
          <a:lstStyle/>
          <a:p>
            <a:r>
              <a:rPr lang="en-US" dirty="0" smtClean="0"/>
              <a:t>Treatment: Results</a:t>
            </a:r>
            <a:endParaRPr lang="en-US" dirty="0"/>
          </a:p>
        </p:txBody>
      </p:sp>
      <p:sp>
        <p:nvSpPr>
          <p:cNvPr id="3" name="Footer Placeholder 2"/>
          <p:cNvSpPr>
            <a:spLocks noGrp="1"/>
          </p:cNvSpPr>
          <p:nvPr>
            <p:ph type="ftr" sz="quarter" idx="11"/>
          </p:nvPr>
        </p:nvSpPr>
        <p:spPr/>
        <p:txBody>
          <a:bodyPr/>
          <a:lstStyle/>
          <a:p>
            <a:r>
              <a:rPr lang="en-US" smtClean="0"/>
              <a:t>DH2014 - Diagnosing Page Image Problems with Post-OCR Triage for eMOP</a:t>
            </a:r>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17</a:t>
            </a:fld>
            <a:endParaRPr lang="en-US"/>
          </a:p>
        </p:txBody>
      </p:sp>
      <p:pic>
        <p:nvPicPr>
          <p:cNvPr id="6" name="Picture 5" descr="emop_highlight_set_of_higher_juxta_score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3647" y="1303857"/>
            <a:ext cx="8083176" cy="4572800"/>
          </a:xfrm>
          <a:prstGeom prst="rect">
            <a:avLst/>
          </a:prstGeom>
        </p:spPr>
      </p:pic>
    </p:spTree>
    <p:extLst>
      <p:ext uri="{BB962C8B-B14F-4D97-AF65-F5344CB8AC3E}">
        <p14:creationId xmlns:p14="http://schemas.microsoft.com/office/powerpoint/2010/main" val="7146418"/>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41413"/>
            <a:ext cx="6508377" cy="629907"/>
          </a:xfrm>
        </p:spPr>
        <p:txBody>
          <a:bodyPr/>
          <a:lstStyle/>
          <a:p>
            <a:r>
              <a:rPr lang="en-US" dirty="0" smtClean="0"/>
              <a:t>Treatment: Results</a:t>
            </a:r>
            <a:endParaRPr lang="en-US" dirty="0"/>
          </a:p>
        </p:txBody>
      </p:sp>
      <p:sp>
        <p:nvSpPr>
          <p:cNvPr id="3" name="Footer Placeholder 2"/>
          <p:cNvSpPr>
            <a:spLocks noGrp="1"/>
          </p:cNvSpPr>
          <p:nvPr>
            <p:ph type="ftr" sz="quarter" idx="11"/>
          </p:nvPr>
        </p:nvSpPr>
        <p:spPr/>
        <p:txBody>
          <a:bodyPr/>
          <a:lstStyle/>
          <a:p>
            <a:r>
              <a:rPr lang="en-US" smtClean="0"/>
              <a:t>DH2014 - Diagnosing Page Image Problems with Post-OCR Triage for eMOP</a:t>
            </a:r>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18</a:t>
            </a:fld>
            <a:endParaRPr lang="en-US"/>
          </a:p>
        </p:txBody>
      </p:sp>
      <p:pic>
        <p:nvPicPr>
          <p:cNvPr id="5" name="Picture 4" descr="emop_char_replacement_treemap_repl.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4812" y="1329105"/>
            <a:ext cx="8256494" cy="4685054"/>
          </a:xfrm>
          <a:prstGeom prst="rect">
            <a:avLst/>
          </a:prstGeom>
        </p:spPr>
      </p:pic>
    </p:spTree>
    <p:extLst>
      <p:ext uri="{BB962C8B-B14F-4D97-AF65-F5344CB8AC3E}">
        <p14:creationId xmlns:p14="http://schemas.microsoft.com/office/powerpoint/2010/main" val="21127429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20422"/>
            <a:ext cx="6508377" cy="661396"/>
          </a:xfrm>
        </p:spPr>
        <p:txBody>
          <a:bodyPr/>
          <a:lstStyle/>
          <a:p>
            <a:r>
              <a:rPr lang="en-US" dirty="0" smtClean="0"/>
              <a:t>Diagnosis: Page Tagging</a:t>
            </a:r>
            <a:endParaRPr lang="en-US" dirty="0"/>
          </a:p>
        </p:txBody>
      </p:sp>
      <p:sp>
        <p:nvSpPr>
          <p:cNvPr id="3" name="Footer Placeholder 2"/>
          <p:cNvSpPr>
            <a:spLocks noGrp="1"/>
          </p:cNvSpPr>
          <p:nvPr>
            <p:ph type="ftr" sz="quarter" idx="11"/>
          </p:nvPr>
        </p:nvSpPr>
        <p:spPr/>
        <p:txBody>
          <a:bodyPr/>
          <a:lstStyle/>
          <a:p>
            <a:r>
              <a:rPr lang="en-US" smtClean="0"/>
              <a:t>DH2014 - Diagnosing Page Image Problems with Post-OCR Triage for eMOP</a:t>
            </a:r>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19</a:t>
            </a:fld>
            <a:endParaRPr lang="en-US"/>
          </a:p>
        </p:txBody>
      </p:sp>
      <p:sp>
        <p:nvSpPr>
          <p:cNvPr id="6" name="Content Placeholder 2"/>
          <p:cNvSpPr txBox="1">
            <a:spLocks/>
          </p:cNvSpPr>
          <p:nvPr/>
        </p:nvSpPr>
        <p:spPr>
          <a:xfrm>
            <a:off x="4495126" y="1521959"/>
            <a:ext cx="3373572" cy="4947570"/>
          </a:xfrm>
          <a:prstGeom prst="rect">
            <a:avLst/>
          </a:prstGeom>
          <a:noFill/>
          <a:ln>
            <a:noFill/>
          </a:ln>
        </p:spPr>
        <p:txBody>
          <a:bodyPr>
            <a:normAutofit fontScale="92500" lnSpcReduction="10000"/>
          </a:bodyPr>
          <a:lst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a:lstStyle>
          <a:p>
            <a:r>
              <a:rPr lang="en-US" dirty="0" smtClean="0">
                <a:solidFill>
                  <a:schemeClr val="tx1"/>
                </a:solidFill>
              </a:rPr>
              <a:t>Tags pages with problems that prevent good OCR results</a:t>
            </a:r>
          </a:p>
          <a:p>
            <a:r>
              <a:rPr lang="en-US" dirty="0" smtClean="0">
                <a:solidFill>
                  <a:schemeClr val="tx1"/>
                </a:solidFill>
              </a:rPr>
              <a:t>Can be used to apply appropriate pre-processing and re-</a:t>
            </a:r>
            <a:r>
              <a:rPr lang="en-US" dirty="0" err="1" smtClean="0">
                <a:solidFill>
                  <a:schemeClr val="tx1"/>
                </a:solidFill>
              </a:rPr>
              <a:t>OCRing</a:t>
            </a:r>
            <a:endParaRPr lang="en-US" dirty="0" smtClean="0">
              <a:solidFill>
                <a:schemeClr val="tx1"/>
              </a:solidFill>
            </a:endParaRPr>
          </a:p>
          <a:p>
            <a:r>
              <a:rPr lang="en-US" dirty="0" smtClean="0">
                <a:solidFill>
                  <a:schemeClr val="tx1"/>
                </a:solidFill>
              </a:rPr>
              <a:t>Eventually, will end up with a list of pages that simply need to be re-digitized</a:t>
            </a:r>
          </a:p>
          <a:p>
            <a:r>
              <a:rPr lang="en-US" dirty="0" smtClean="0">
                <a:solidFill>
                  <a:schemeClr val="tx1"/>
                </a:solidFill>
              </a:rPr>
              <a:t>This will be the first time any comprehensive analysis has been done on these page images.</a:t>
            </a:r>
          </a:p>
        </p:txBody>
      </p:sp>
      <p:sp>
        <p:nvSpPr>
          <p:cNvPr id="7" name="Content Placeholder 2"/>
          <p:cNvSpPr txBox="1">
            <a:spLocks/>
          </p:cNvSpPr>
          <p:nvPr/>
        </p:nvSpPr>
        <p:spPr>
          <a:xfrm>
            <a:off x="457199" y="1521959"/>
            <a:ext cx="3771097" cy="4834391"/>
          </a:xfrm>
          <a:prstGeom prst="rect">
            <a:avLst/>
          </a:prstGeom>
          <a:noFill/>
          <a:ln>
            <a:solidFill>
              <a:srgbClr val="000090"/>
            </a:solidFill>
          </a:ln>
        </p:spPr>
        <p:txBody>
          <a:bodyPr>
            <a:normAutofit/>
          </a:bodyPr>
          <a:lst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a:lstStyle>
          <a:p>
            <a:r>
              <a:rPr lang="en-US" dirty="0" smtClean="0">
                <a:solidFill>
                  <a:schemeClr val="tx1"/>
                </a:solidFill>
              </a:rPr>
              <a:t>Users tag sample pages in a desktop version of Picasa</a:t>
            </a:r>
          </a:p>
          <a:p>
            <a:r>
              <a:rPr lang="en-US" dirty="0" smtClean="0">
                <a:solidFill>
                  <a:schemeClr val="tx1"/>
                </a:solidFill>
              </a:rPr>
              <a:t>Machine learning algorithms use those tags to learn how to recognize skew, warp, noise, etc.</a:t>
            </a:r>
          </a:p>
          <a:p>
            <a:r>
              <a:rPr lang="en-US" dirty="0" smtClean="0">
                <a:solidFill>
                  <a:schemeClr val="tx1"/>
                </a:solidFill>
              </a:rPr>
              <a:t>Have developed algorithms to:</a:t>
            </a:r>
          </a:p>
          <a:p>
            <a:pPr lvl="1"/>
            <a:r>
              <a:rPr lang="en-US" dirty="0" smtClean="0">
                <a:solidFill>
                  <a:schemeClr val="tx1"/>
                </a:solidFill>
              </a:rPr>
              <a:t>measure skew</a:t>
            </a:r>
          </a:p>
          <a:p>
            <a:pPr lvl="1"/>
            <a:r>
              <a:rPr lang="en-US" dirty="0" smtClean="0">
                <a:solidFill>
                  <a:schemeClr val="tx1"/>
                </a:solidFill>
              </a:rPr>
              <a:t>measure noise</a:t>
            </a:r>
          </a:p>
          <a:p>
            <a:endParaRPr lang="en-US" dirty="0" smtClean="0">
              <a:solidFill>
                <a:schemeClr val="tx1"/>
              </a:solidFill>
            </a:endParaRPr>
          </a:p>
        </p:txBody>
      </p:sp>
    </p:spTree>
    <p:extLst>
      <p:ext uri="{BB962C8B-B14F-4D97-AF65-F5344CB8AC3E}">
        <p14:creationId xmlns:p14="http://schemas.microsoft.com/office/powerpoint/2010/main" val="292445433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57200" y="3184664"/>
            <a:ext cx="3202448" cy="901201"/>
          </a:xfrm>
          <a:prstGeom prst="rect">
            <a:avLst/>
          </a:prstGeom>
          <a:solidFill>
            <a:schemeClr val="accent1">
              <a:lumMod val="60000"/>
              <a:lumOff val="40000"/>
              <a:alpha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Content Placeholder 3"/>
          <p:cNvSpPr>
            <a:spLocks noGrp="1"/>
          </p:cNvSpPr>
          <p:nvPr>
            <p:ph sz="half" idx="2"/>
          </p:nvPr>
        </p:nvSpPr>
        <p:spPr>
          <a:xfrm>
            <a:off x="457200" y="2374013"/>
            <a:ext cx="3566160" cy="4152864"/>
          </a:xfrm>
        </p:spPr>
        <p:txBody>
          <a:bodyPr>
            <a:normAutofit lnSpcReduction="10000"/>
          </a:bodyPr>
          <a:lstStyle/>
          <a:p>
            <a:pPr lvl="1"/>
            <a:r>
              <a:rPr lang="en-US" dirty="0" smtClean="0">
                <a:hlinkClick r:id="rId3"/>
              </a:rPr>
              <a:t>emop.tamu.edu/</a:t>
            </a:r>
            <a:endParaRPr lang="en-US" dirty="0" smtClean="0"/>
          </a:p>
          <a:p>
            <a:pPr marL="228600" lvl="1" indent="0">
              <a:buNone/>
            </a:pPr>
            <a:endParaRPr lang="en-US" dirty="0" smtClean="0"/>
          </a:p>
          <a:p>
            <a:r>
              <a:rPr lang="en-US" dirty="0" smtClean="0"/>
              <a:t>DH2014 Presentation</a:t>
            </a:r>
          </a:p>
          <a:p>
            <a:pPr lvl="1"/>
            <a:r>
              <a:rPr lang="en-US" dirty="0" err="1" smtClean="0"/>
              <a:t>emop.tamu.edu</a:t>
            </a:r>
            <a:r>
              <a:rPr lang="en-US" dirty="0" smtClean="0"/>
              <a:t>/post-processing</a:t>
            </a:r>
          </a:p>
          <a:p>
            <a:r>
              <a:rPr lang="en-US" dirty="0" smtClean="0"/>
              <a:t>eMOP Workflows</a:t>
            </a:r>
          </a:p>
          <a:p>
            <a:pPr lvl="1"/>
            <a:r>
              <a:rPr lang="en-US" dirty="0" smtClean="0">
                <a:hlinkClick r:id="rId4"/>
              </a:rPr>
              <a:t>emop.tamu.edu/workflows</a:t>
            </a:r>
            <a:endParaRPr lang="en-US" dirty="0" smtClean="0"/>
          </a:p>
          <a:p>
            <a:r>
              <a:rPr lang="en-US" dirty="0" smtClean="0"/>
              <a:t>Mellon Grant Proposal</a:t>
            </a:r>
          </a:p>
          <a:p>
            <a:pPr lvl="1"/>
            <a:r>
              <a:rPr lang="en-US" dirty="0" smtClean="0">
                <a:hlinkClick r:id="rId5"/>
              </a:rPr>
              <a:t>idhmc.tamu.edu/projects/Mellon/eMOPPublic.pdf</a:t>
            </a:r>
            <a:endParaRPr lang="en-US" dirty="0" smtClean="0"/>
          </a:p>
          <a:p>
            <a:pPr lvl="1"/>
            <a:endParaRPr lang="en-US" dirty="0" smtClean="0"/>
          </a:p>
        </p:txBody>
      </p:sp>
      <p:sp>
        <p:nvSpPr>
          <p:cNvPr id="2" name="Title 1"/>
          <p:cNvSpPr>
            <a:spLocks noGrp="1"/>
          </p:cNvSpPr>
          <p:nvPr>
            <p:ph type="title"/>
          </p:nvPr>
        </p:nvSpPr>
        <p:spPr>
          <a:xfrm>
            <a:off x="457199" y="231672"/>
            <a:ext cx="7388352" cy="1143000"/>
          </a:xfrm>
        </p:spPr>
        <p:txBody>
          <a:bodyPr/>
          <a:lstStyle/>
          <a:p>
            <a:r>
              <a:rPr lang="en-US" dirty="0" smtClean="0"/>
              <a:t>eMOP Info</a:t>
            </a:r>
            <a:endParaRPr lang="en-US" dirty="0"/>
          </a:p>
        </p:txBody>
      </p:sp>
      <p:sp>
        <p:nvSpPr>
          <p:cNvPr id="3" name="Text Placeholder 2"/>
          <p:cNvSpPr>
            <a:spLocks noGrp="1"/>
          </p:cNvSpPr>
          <p:nvPr>
            <p:ph type="body" idx="1"/>
          </p:nvPr>
        </p:nvSpPr>
        <p:spPr>
          <a:xfrm>
            <a:off x="457199" y="1734251"/>
            <a:ext cx="3566160" cy="639762"/>
          </a:xfrm>
        </p:spPr>
        <p:txBody>
          <a:bodyPr/>
          <a:lstStyle/>
          <a:p>
            <a:r>
              <a:rPr lang="en-US" dirty="0" smtClean="0"/>
              <a:t>eMOP Website</a:t>
            </a:r>
            <a:endParaRPr lang="en-US" dirty="0"/>
          </a:p>
        </p:txBody>
      </p:sp>
      <p:sp>
        <p:nvSpPr>
          <p:cNvPr id="5" name="Text Placeholder 4"/>
          <p:cNvSpPr>
            <a:spLocks noGrp="1"/>
          </p:cNvSpPr>
          <p:nvPr>
            <p:ph type="body" sz="quarter" idx="3"/>
          </p:nvPr>
        </p:nvSpPr>
        <p:spPr>
          <a:xfrm>
            <a:off x="4279391" y="1734251"/>
            <a:ext cx="3566160" cy="639762"/>
          </a:xfrm>
        </p:spPr>
        <p:txBody>
          <a:bodyPr/>
          <a:lstStyle/>
          <a:p>
            <a:r>
              <a:rPr lang="en-US" dirty="0" smtClean="0"/>
              <a:t>More eMOP</a:t>
            </a:r>
          </a:p>
        </p:txBody>
      </p:sp>
      <p:sp>
        <p:nvSpPr>
          <p:cNvPr id="6" name="Content Placeholder 5"/>
          <p:cNvSpPr>
            <a:spLocks noGrp="1"/>
          </p:cNvSpPr>
          <p:nvPr>
            <p:ph sz="quarter" idx="4"/>
          </p:nvPr>
        </p:nvSpPr>
        <p:spPr>
          <a:xfrm>
            <a:off x="4279391" y="2374013"/>
            <a:ext cx="3566160" cy="3752149"/>
          </a:xfrm>
        </p:spPr>
        <p:txBody>
          <a:bodyPr/>
          <a:lstStyle/>
          <a:p>
            <a:r>
              <a:rPr lang="en-US" b="1" dirty="0" smtClean="0"/>
              <a:t>Facebook</a:t>
            </a:r>
          </a:p>
          <a:p>
            <a:pPr lvl="1"/>
            <a:r>
              <a:rPr lang="en-US" dirty="0" smtClean="0"/>
              <a:t>The Early Modern OCR Project</a:t>
            </a:r>
          </a:p>
          <a:p>
            <a:r>
              <a:rPr lang="en-US" b="1" dirty="0" smtClean="0"/>
              <a:t>Twitter</a:t>
            </a:r>
          </a:p>
          <a:p>
            <a:pPr lvl="1"/>
            <a:r>
              <a:rPr lang="en-US" dirty="0" smtClean="0"/>
              <a:t>#</a:t>
            </a:r>
            <a:r>
              <a:rPr lang="en-US" dirty="0" err="1" smtClean="0"/>
              <a:t>emop</a:t>
            </a:r>
            <a:endParaRPr lang="en-US" dirty="0" smtClean="0"/>
          </a:p>
          <a:p>
            <a:pPr lvl="1"/>
            <a:r>
              <a:rPr lang="en-US" dirty="0"/>
              <a:t>@</a:t>
            </a:r>
            <a:r>
              <a:rPr lang="en-US" dirty="0" err="1" smtClean="0"/>
              <a:t>IDHMC_Nexus</a:t>
            </a:r>
            <a:endParaRPr lang="en-US" dirty="0" smtClean="0"/>
          </a:p>
          <a:p>
            <a:pPr lvl="1"/>
            <a:r>
              <a:rPr lang="en-US" dirty="0" smtClean="0"/>
              <a:t>@</a:t>
            </a:r>
            <a:r>
              <a:rPr lang="en-US" dirty="0" err="1" smtClean="0"/>
              <a:t>matt_christy</a:t>
            </a:r>
            <a:endParaRPr lang="en-US" dirty="0" smtClean="0"/>
          </a:p>
          <a:p>
            <a:pPr lvl="1"/>
            <a:r>
              <a:rPr lang="en-US" dirty="0" smtClean="0"/>
              <a:t>@</a:t>
            </a:r>
            <a:r>
              <a:rPr lang="en-US" dirty="0" err="1" smtClean="0"/>
              <a:t>EMGrumbach</a:t>
            </a:r>
            <a:endParaRPr lang="en-US" dirty="0" smtClean="0"/>
          </a:p>
          <a:p>
            <a:pPr lvl="1"/>
            <a:endParaRPr lang="en-US" dirty="0"/>
          </a:p>
        </p:txBody>
      </p:sp>
      <p:sp>
        <p:nvSpPr>
          <p:cNvPr id="8" name="Footer Placeholder 7"/>
          <p:cNvSpPr>
            <a:spLocks noGrp="1"/>
          </p:cNvSpPr>
          <p:nvPr>
            <p:ph type="ftr" sz="quarter" idx="11"/>
          </p:nvPr>
        </p:nvSpPr>
        <p:spPr>
          <a:xfrm>
            <a:off x="174812" y="6356350"/>
            <a:ext cx="6007100" cy="365125"/>
          </a:xfrm>
        </p:spPr>
        <p:txBody>
          <a:bodyPr/>
          <a:lstStyle/>
          <a:p>
            <a:r>
              <a:rPr lang="en-US" dirty="0" smtClean="0"/>
              <a:t>DH2014 - Diagnosing Page Image Problems with Post-OCR Triage for eMOP</a:t>
            </a:r>
            <a:endParaRPr lang="en-US" dirty="0"/>
          </a:p>
        </p:txBody>
      </p:sp>
      <p:sp>
        <p:nvSpPr>
          <p:cNvPr id="9" name="Slide Number Placeholder 8"/>
          <p:cNvSpPr>
            <a:spLocks noGrp="1"/>
          </p:cNvSpPr>
          <p:nvPr>
            <p:ph type="sldNum" sz="quarter" idx="12"/>
          </p:nvPr>
        </p:nvSpPr>
        <p:spPr/>
        <p:txBody>
          <a:bodyPr/>
          <a:lstStyle/>
          <a:p>
            <a:fld id="{57AF16DE-A0D5-4438-950F-5B1E159C2C28}" type="slidenum">
              <a:rPr lang="en-US" smtClean="0"/>
              <a:t>2</a:t>
            </a:fld>
            <a:endParaRPr lang="en-US"/>
          </a:p>
        </p:txBody>
      </p:sp>
    </p:spTree>
    <p:extLst>
      <p:ext uri="{BB962C8B-B14F-4D97-AF65-F5344CB8AC3E}">
        <p14:creationId xmlns:p14="http://schemas.microsoft.com/office/powerpoint/2010/main" val="262168844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26544"/>
            <a:ext cx="6508377" cy="682812"/>
          </a:xfrm>
        </p:spPr>
        <p:txBody>
          <a:bodyPr/>
          <a:lstStyle/>
          <a:p>
            <a:r>
              <a:rPr lang="en-US" dirty="0" smtClean="0"/>
              <a:t>Further/Current Work</a:t>
            </a:r>
            <a:endParaRPr lang="en-US" dirty="0"/>
          </a:p>
        </p:txBody>
      </p:sp>
      <p:sp>
        <p:nvSpPr>
          <p:cNvPr id="3" name="Content Placeholder 2"/>
          <p:cNvSpPr>
            <a:spLocks noGrp="1"/>
          </p:cNvSpPr>
          <p:nvPr>
            <p:ph idx="1"/>
          </p:nvPr>
        </p:nvSpPr>
        <p:spPr>
          <a:xfrm>
            <a:off x="457199" y="1329766"/>
            <a:ext cx="6508377" cy="4796398"/>
          </a:xfrm>
        </p:spPr>
        <p:txBody>
          <a:bodyPr/>
          <a:lstStyle/>
          <a:p>
            <a:r>
              <a:rPr lang="en-US" dirty="0"/>
              <a:t>Identifying multiple pages/columns in an </a:t>
            </a:r>
            <a:r>
              <a:rPr lang="en-US" dirty="0" smtClean="0"/>
              <a:t>image</a:t>
            </a:r>
            <a:r>
              <a:rPr lang="en-US" dirty="0"/>
              <a:t> </a:t>
            </a:r>
          </a:p>
          <a:p>
            <a:r>
              <a:rPr lang="en-US" dirty="0"/>
              <a:t>P</a:t>
            </a:r>
            <a:r>
              <a:rPr lang="en-US" dirty="0" smtClean="0"/>
              <a:t>redicting </a:t>
            </a:r>
            <a:r>
              <a:rPr lang="en-US" dirty="0" err="1"/>
              <a:t>juxta</a:t>
            </a:r>
            <a:r>
              <a:rPr lang="en-US" dirty="0"/>
              <a:t> </a:t>
            </a:r>
            <a:r>
              <a:rPr lang="en-US" dirty="0" smtClean="0"/>
              <a:t>scores for documents without corresponding </a:t>
            </a:r>
            <a:r>
              <a:rPr lang="en-US" dirty="0" err="1" smtClean="0"/>
              <a:t>groundtruth</a:t>
            </a:r>
            <a:endParaRPr lang="en-US" dirty="0"/>
          </a:p>
          <a:p>
            <a:r>
              <a:rPr lang="en-US" dirty="0"/>
              <a:t>I</a:t>
            </a:r>
            <a:r>
              <a:rPr lang="en-US" dirty="0" smtClean="0"/>
              <a:t>dentifying warp</a:t>
            </a:r>
            <a:endParaRPr lang="en-US" dirty="0"/>
          </a:p>
          <a:p>
            <a:r>
              <a:rPr lang="en-US" dirty="0"/>
              <a:t>I</a:t>
            </a:r>
            <a:r>
              <a:rPr lang="en-US" dirty="0" smtClean="0"/>
              <a:t>dentify </a:t>
            </a:r>
            <a:r>
              <a:rPr lang="en-US" dirty="0"/>
              <a:t>and </a:t>
            </a:r>
            <a:r>
              <a:rPr lang="en-US" dirty="0" smtClean="0"/>
              <a:t>fixing incorrect word order in </a:t>
            </a:r>
            <a:r>
              <a:rPr lang="en-US" dirty="0" err="1" smtClean="0"/>
              <a:t>hOCR</a:t>
            </a:r>
            <a:r>
              <a:rPr lang="en-US" dirty="0" smtClean="0"/>
              <a:t> output</a:t>
            </a:r>
          </a:p>
          <a:p>
            <a:pPr lvl="1"/>
            <a:r>
              <a:rPr lang="en-US" dirty="0" smtClean="0"/>
              <a:t>can occur on pages with skew, vertical lines, decorative drop-caps, etc.</a:t>
            </a:r>
          </a:p>
          <a:p>
            <a:pPr lvl="1"/>
            <a:r>
              <a:rPr lang="en-US" dirty="0" smtClean="0"/>
              <a:t>will affect scoring and context-based corrections</a:t>
            </a:r>
          </a:p>
          <a:p>
            <a:pPr>
              <a:buFont typeface="Wingdings" charset="2"/>
              <a:buChar char="ü"/>
            </a:pPr>
            <a:r>
              <a:rPr lang="en-US" dirty="0" smtClean="0"/>
              <a:t>Develop measure of noisiness</a:t>
            </a:r>
          </a:p>
          <a:p>
            <a:pPr>
              <a:buFont typeface="Wingdings" charset="2"/>
              <a:buChar char="ü"/>
            </a:pPr>
            <a:r>
              <a:rPr lang="en-US" dirty="0" smtClean="0"/>
              <a:t>Develop measure of skew-ness</a:t>
            </a:r>
            <a:endParaRPr lang="en-US" dirty="0"/>
          </a:p>
        </p:txBody>
      </p:sp>
      <p:sp>
        <p:nvSpPr>
          <p:cNvPr id="4" name="Footer Placeholder 3"/>
          <p:cNvSpPr>
            <a:spLocks noGrp="1"/>
          </p:cNvSpPr>
          <p:nvPr>
            <p:ph type="ftr" sz="quarter" idx="11"/>
          </p:nvPr>
        </p:nvSpPr>
        <p:spPr/>
        <p:txBody>
          <a:bodyPr/>
          <a:lstStyle/>
          <a:p>
            <a:r>
              <a:rPr lang="en-US" smtClean="0"/>
              <a:t>DH2014 - Diagnosing Page Image Problems with Post-OCR Triage for eMOP</a:t>
            </a:r>
            <a:endParaRPr lang="en-US"/>
          </a:p>
        </p:txBody>
      </p:sp>
      <p:sp>
        <p:nvSpPr>
          <p:cNvPr id="5" name="Slide Number Placeholder 4"/>
          <p:cNvSpPr>
            <a:spLocks noGrp="1"/>
          </p:cNvSpPr>
          <p:nvPr>
            <p:ph type="sldNum" sz="quarter" idx="12"/>
          </p:nvPr>
        </p:nvSpPr>
        <p:spPr/>
        <p:txBody>
          <a:bodyPr/>
          <a:lstStyle/>
          <a:p>
            <a:fld id="{57AF16DE-A0D5-4438-950F-5B1E159C2C28}" type="slidenum">
              <a:rPr lang="en-US" smtClean="0"/>
              <a:t>20</a:t>
            </a:fld>
            <a:endParaRPr lang="en-US"/>
          </a:p>
        </p:txBody>
      </p:sp>
    </p:spTree>
    <p:extLst>
      <p:ext uri="{BB962C8B-B14F-4D97-AF65-F5344CB8AC3E}">
        <p14:creationId xmlns:p14="http://schemas.microsoft.com/office/powerpoint/2010/main" val="359879828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45327"/>
            <a:ext cx="6508377" cy="1143000"/>
          </a:xfrm>
        </p:spPr>
        <p:txBody>
          <a:bodyPr/>
          <a:lstStyle/>
          <a:p>
            <a:r>
              <a:rPr lang="en-US" dirty="0" smtClean="0"/>
              <a:t>The end</a:t>
            </a:r>
            <a:endParaRPr lang="en-US" dirty="0"/>
          </a:p>
        </p:txBody>
      </p:sp>
      <p:sp>
        <p:nvSpPr>
          <p:cNvPr id="3" name="Content Placeholder 2"/>
          <p:cNvSpPr>
            <a:spLocks noGrp="1"/>
          </p:cNvSpPr>
          <p:nvPr>
            <p:ph idx="1"/>
          </p:nvPr>
        </p:nvSpPr>
        <p:spPr/>
        <p:txBody>
          <a:bodyPr>
            <a:normAutofit/>
          </a:bodyPr>
          <a:lstStyle/>
          <a:p>
            <a:pPr marL="0" indent="0">
              <a:buNone/>
            </a:pPr>
            <a:r>
              <a:rPr lang="en-US" sz="3200" dirty="0" smtClean="0"/>
              <a:t>For eMOP questions please contact us at :</a:t>
            </a:r>
          </a:p>
          <a:p>
            <a:pPr marL="0" indent="0">
              <a:buNone/>
            </a:pPr>
            <a:endParaRPr lang="en-US" sz="3200" dirty="0"/>
          </a:p>
          <a:p>
            <a:pPr marL="1149350" lvl="5" indent="0">
              <a:buNone/>
            </a:pPr>
            <a:r>
              <a:rPr lang="en-US" sz="3000" dirty="0" smtClean="0"/>
              <a:t>mchristy@tamu.edu</a:t>
            </a:r>
          </a:p>
          <a:p>
            <a:pPr marL="1149350" lvl="5" indent="0">
              <a:buNone/>
            </a:pPr>
            <a:r>
              <a:rPr lang="en-US" sz="3000" dirty="0" smtClean="0"/>
              <a:t>egrumbac@tamu.edu</a:t>
            </a:r>
          </a:p>
          <a:p>
            <a:pPr marL="1149350" lvl="5" indent="0">
              <a:buNone/>
            </a:pPr>
            <a:endParaRPr lang="en-US" sz="3000" dirty="0"/>
          </a:p>
        </p:txBody>
      </p:sp>
      <p:sp>
        <p:nvSpPr>
          <p:cNvPr id="4" name="Footer Placeholder 3"/>
          <p:cNvSpPr>
            <a:spLocks noGrp="1"/>
          </p:cNvSpPr>
          <p:nvPr>
            <p:ph type="ftr" sz="quarter" idx="11"/>
          </p:nvPr>
        </p:nvSpPr>
        <p:spPr/>
        <p:txBody>
          <a:bodyPr/>
          <a:lstStyle/>
          <a:p>
            <a:r>
              <a:rPr lang="en-US" smtClean="0"/>
              <a:t>DH2014 - Diagnosing Page Image Problems with Post-OCR Triage for eMOP</a:t>
            </a:r>
            <a:endParaRPr lang="en-US"/>
          </a:p>
        </p:txBody>
      </p:sp>
      <p:sp>
        <p:nvSpPr>
          <p:cNvPr id="5" name="Slide Number Placeholder 4"/>
          <p:cNvSpPr>
            <a:spLocks noGrp="1"/>
          </p:cNvSpPr>
          <p:nvPr>
            <p:ph type="sldNum" sz="quarter" idx="12"/>
          </p:nvPr>
        </p:nvSpPr>
        <p:spPr/>
        <p:txBody>
          <a:bodyPr/>
          <a:lstStyle/>
          <a:p>
            <a:fld id="{57AF16DE-A0D5-4438-950F-5B1E159C2C28}" type="slidenum">
              <a:rPr lang="en-US" smtClean="0"/>
              <a:t>21</a:t>
            </a:fld>
            <a:endParaRPr lang="en-US"/>
          </a:p>
        </p:txBody>
      </p:sp>
    </p:spTree>
    <p:extLst>
      <p:ext uri="{BB962C8B-B14F-4D97-AF65-F5344CB8AC3E}">
        <p14:creationId xmlns:p14="http://schemas.microsoft.com/office/powerpoint/2010/main" val="160604624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46605"/>
            <a:ext cx="7388352" cy="1143000"/>
          </a:xfrm>
        </p:spPr>
        <p:txBody>
          <a:bodyPr/>
          <a:lstStyle/>
          <a:p>
            <a:r>
              <a:rPr lang="en-US" dirty="0" smtClean="0"/>
              <a:t>The Numbers</a:t>
            </a:r>
            <a:endParaRPr lang="en-US" dirty="0"/>
          </a:p>
        </p:txBody>
      </p:sp>
      <p:sp>
        <p:nvSpPr>
          <p:cNvPr id="3" name="Text Placeholder 2"/>
          <p:cNvSpPr>
            <a:spLocks noGrp="1"/>
          </p:cNvSpPr>
          <p:nvPr>
            <p:ph type="body" idx="1"/>
          </p:nvPr>
        </p:nvSpPr>
        <p:spPr>
          <a:xfrm>
            <a:off x="457200" y="1734251"/>
            <a:ext cx="3566160" cy="639762"/>
          </a:xfrm>
        </p:spPr>
        <p:txBody>
          <a:bodyPr/>
          <a:lstStyle/>
          <a:p>
            <a:r>
              <a:rPr lang="en-US" dirty="0" smtClean="0"/>
              <a:t>Page Images</a:t>
            </a:r>
            <a:endParaRPr lang="en-US" dirty="0"/>
          </a:p>
        </p:txBody>
      </p:sp>
      <p:sp>
        <p:nvSpPr>
          <p:cNvPr id="4" name="Content Placeholder 3"/>
          <p:cNvSpPr>
            <a:spLocks noGrp="1"/>
          </p:cNvSpPr>
          <p:nvPr>
            <p:ph sz="half" idx="2"/>
          </p:nvPr>
        </p:nvSpPr>
        <p:spPr>
          <a:xfrm>
            <a:off x="457200" y="2487867"/>
            <a:ext cx="3566160" cy="3638295"/>
          </a:xfrm>
        </p:spPr>
        <p:txBody>
          <a:bodyPr>
            <a:noAutofit/>
          </a:bodyPr>
          <a:lstStyle/>
          <a:p>
            <a:r>
              <a:rPr lang="en-US" u="sng" dirty="0" smtClean="0">
                <a:solidFill>
                  <a:schemeClr val="tx1"/>
                </a:solidFill>
              </a:rPr>
              <a:t>Early English Books online </a:t>
            </a:r>
            <a:r>
              <a:rPr lang="en-US" dirty="0" smtClean="0">
                <a:solidFill>
                  <a:schemeClr val="tx1"/>
                </a:solidFill>
              </a:rPr>
              <a:t>(</a:t>
            </a:r>
            <a:r>
              <a:rPr lang="en-US" dirty="0" err="1" smtClean="0">
                <a:solidFill>
                  <a:schemeClr val="tx1"/>
                </a:solidFill>
              </a:rPr>
              <a:t>Proquest</a:t>
            </a:r>
            <a:r>
              <a:rPr lang="en-US" dirty="0" smtClean="0">
                <a:solidFill>
                  <a:schemeClr val="tx1"/>
                </a:solidFill>
              </a:rPr>
              <a:t>) </a:t>
            </a:r>
            <a:r>
              <a:rPr lang="en-US" b="1" dirty="0" smtClean="0">
                <a:solidFill>
                  <a:schemeClr val="tx1"/>
                </a:solidFill>
              </a:rPr>
              <a:t>EEBO</a:t>
            </a:r>
            <a:r>
              <a:rPr lang="en-US" dirty="0">
                <a:solidFill>
                  <a:schemeClr val="tx1"/>
                </a:solidFill>
              </a:rPr>
              <a:t>: ~125,000 documents, ~13 million pages </a:t>
            </a:r>
            <a:r>
              <a:rPr lang="en-US" dirty="0" smtClean="0">
                <a:solidFill>
                  <a:schemeClr val="tx1"/>
                </a:solidFill>
              </a:rPr>
              <a:t>images (1475</a:t>
            </a:r>
            <a:r>
              <a:rPr lang="en-US" dirty="0">
                <a:solidFill>
                  <a:schemeClr val="tx1"/>
                </a:solidFill>
              </a:rPr>
              <a:t>-</a:t>
            </a:r>
            <a:r>
              <a:rPr lang="en-US" dirty="0" smtClean="0">
                <a:solidFill>
                  <a:schemeClr val="tx1"/>
                </a:solidFill>
              </a:rPr>
              <a:t>1700)</a:t>
            </a:r>
            <a:endParaRPr lang="en-US" dirty="0">
              <a:solidFill>
                <a:schemeClr val="tx1"/>
              </a:solidFill>
            </a:endParaRPr>
          </a:p>
          <a:p>
            <a:r>
              <a:rPr lang="en-US" u="sng" dirty="0" smtClean="0">
                <a:solidFill>
                  <a:schemeClr val="tx1"/>
                </a:solidFill>
              </a:rPr>
              <a:t>Eighteenth Century Collections Online </a:t>
            </a:r>
            <a:r>
              <a:rPr lang="en-US" dirty="0" smtClean="0">
                <a:solidFill>
                  <a:schemeClr val="tx1"/>
                </a:solidFill>
              </a:rPr>
              <a:t>(Gale </a:t>
            </a:r>
            <a:r>
              <a:rPr lang="en-US" dirty="0" err="1" smtClean="0">
                <a:solidFill>
                  <a:schemeClr val="tx1"/>
                </a:solidFill>
              </a:rPr>
              <a:t>Cengage</a:t>
            </a:r>
            <a:r>
              <a:rPr lang="en-US" dirty="0" smtClean="0">
                <a:solidFill>
                  <a:schemeClr val="tx1"/>
                </a:solidFill>
              </a:rPr>
              <a:t>) </a:t>
            </a:r>
            <a:r>
              <a:rPr lang="en-US" b="1" dirty="0" smtClean="0">
                <a:solidFill>
                  <a:schemeClr val="tx1"/>
                </a:solidFill>
              </a:rPr>
              <a:t>ECCO</a:t>
            </a:r>
            <a:r>
              <a:rPr lang="en-US" dirty="0">
                <a:solidFill>
                  <a:schemeClr val="tx1"/>
                </a:solidFill>
              </a:rPr>
              <a:t>: ~182,000 documents, ~32 million page </a:t>
            </a:r>
            <a:r>
              <a:rPr lang="en-US" dirty="0" smtClean="0">
                <a:solidFill>
                  <a:schemeClr val="tx1"/>
                </a:solidFill>
              </a:rPr>
              <a:t>images (1700</a:t>
            </a:r>
            <a:r>
              <a:rPr lang="en-US" dirty="0">
                <a:solidFill>
                  <a:schemeClr val="tx1"/>
                </a:solidFill>
              </a:rPr>
              <a:t>-</a:t>
            </a:r>
            <a:r>
              <a:rPr lang="en-US" dirty="0" smtClean="0">
                <a:solidFill>
                  <a:schemeClr val="tx1"/>
                </a:solidFill>
              </a:rPr>
              <a:t>1800)</a:t>
            </a:r>
            <a:endParaRPr lang="en-US" dirty="0">
              <a:solidFill>
                <a:schemeClr val="tx1"/>
              </a:solidFill>
            </a:endParaRPr>
          </a:p>
          <a:p>
            <a:r>
              <a:rPr lang="en-US" b="1" dirty="0" smtClean="0">
                <a:solidFill>
                  <a:schemeClr val="tx1"/>
                </a:solidFill>
              </a:rPr>
              <a:t>Total</a:t>
            </a:r>
            <a:r>
              <a:rPr lang="en-US" dirty="0">
                <a:solidFill>
                  <a:schemeClr val="tx1"/>
                </a:solidFill>
              </a:rPr>
              <a:t>: &gt;300,000 documents &amp; 45 million page images.</a:t>
            </a:r>
          </a:p>
        </p:txBody>
      </p:sp>
      <p:sp>
        <p:nvSpPr>
          <p:cNvPr id="5" name="Text Placeholder 4"/>
          <p:cNvSpPr>
            <a:spLocks noGrp="1"/>
          </p:cNvSpPr>
          <p:nvPr>
            <p:ph type="body" sz="quarter" idx="3"/>
          </p:nvPr>
        </p:nvSpPr>
        <p:spPr>
          <a:xfrm>
            <a:off x="4279391" y="1734251"/>
            <a:ext cx="3566160" cy="639762"/>
          </a:xfrm>
        </p:spPr>
        <p:txBody>
          <a:bodyPr/>
          <a:lstStyle/>
          <a:p>
            <a:r>
              <a:rPr lang="en-US" dirty="0" smtClean="0"/>
              <a:t>Ground Truth</a:t>
            </a:r>
            <a:endParaRPr lang="en-US" dirty="0"/>
          </a:p>
        </p:txBody>
      </p:sp>
      <p:sp>
        <p:nvSpPr>
          <p:cNvPr id="6" name="Content Placeholder 5"/>
          <p:cNvSpPr>
            <a:spLocks noGrp="1"/>
          </p:cNvSpPr>
          <p:nvPr>
            <p:ph sz="quarter" idx="4"/>
          </p:nvPr>
        </p:nvSpPr>
        <p:spPr>
          <a:xfrm>
            <a:off x="4279390" y="2487867"/>
            <a:ext cx="3977103" cy="1597471"/>
          </a:xfrm>
        </p:spPr>
        <p:txBody>
          <a:bodyPr>
            <a:noAutofit/>
          </a:bodyPr>
          <a:lstStyle/>
          <a:p>
            <a:r>
              <a:rPr lang="en-US" u="sng" dirty="0" smtClean="0">
                <a:solidFill>
                  <a:srgbClr val="000000"/>
                </a:solidFill>
              </a:rPr>
              <a:t>Text Creation Partnership </a:t>
            </a:r>
            <a:r>
              <a:rPr lang="en-US" b="1" dirty="0" smtClean="0">
                <a:solidFill>
                  <a:srgbClr val="000000"/>
                </a:solidFill>
              </a:rPr>
              <a:t>TCP</a:t>
            </a:r>
            <a:r>
              <a:rPr lang="en-US" dirty="0">
                <a:solidFill>
                  <a:srgbClr val="000000"/>
                </a:solidFill>
              </a:rPr>
              <a:t>: ~46,000 double-keyed hand </a:t>
            </a:r>
            <a:r>
              <a:rPr lang="en-US" dirty="0" smtClean="0">
                <a:solidFill>
                  <a:srgbClr val="000000"/>
                </a:solidFill>
              </a:rPr>
              <a:t>transcribed </a:t>
            </a:r>
            <a:r>
              <a:rPr lang="en-US" dirty="0" err="1" smtClean="0">
                <a:solidFill>
                  <a:srgbClr val="000000"/>
                </a:solidFill>
              </a:rPr>
              <a:t>docuemnts</a:t>
            </a:r>
            <a:endParaRPr lang="en-US" dirty="0" smtClean="0">
              <a:solidFill>
                <a:srgbClr val="000000"/>
              </a:solidFill>
            </a:endParaRPr>
          </a:p>
          <a:p>
            <a:pPr lvl="1"/>
            <a:r>
              <a:rPr lang="en-US" dirty="0" smtClean="0">
                <a:solidFill>
                  <a:srgbClr val="000000"/>
                </a:solidFill>
              </a:rPr>
              <a:t>44,000 EEBO</a:t>
            </a:r>
          </a:p>
          <a:p>
            <a:pPr lvl="1"/>
            <a:r>
              <a:rPr lang="en-US" dirty="0" smtClean="0">
                <a:solidFill>
                  <a:srgbClr val="000000"/>
                </a:solidFill>
              </a:rPr>
              <a:t>2,200 ECCO</a:t>
            </a:r>
            <a:endParaRPr lang="en-US" dirty="0">
              <a:solidFill>
                <a:srgbClr val="000000"/>
              </a:solidFill>
            </a:endParaRPr>
          </a:p>
        </p:txBody>
      </p:sp>
      <p:sp>
        <p:nvSpPr>
          <p:cNvPr id="7" name="Footer Placeholder 6"/>
          <p:cNvSpPr>
            <a:spLocks noGrp="1"/>
          </p:cNvSpPr>
          <p:nvPr>
            <p:ph type="ftr" sz="quarter" idx="11"/>
          </p:nvPr>
        </p:nvSpPr>
        <p:spPr>
          <a:xfrm>
            <a:off x="174812" y="6343256"/>
            <a:ext cx="6306348" cy="365125"/>
          </a:xfrm>
        </p:spPr>
        <p:txBody>
          <a:bodyPr/>
          <a:lstStyle/>
          <a:p>
            <a:r>
              <a:rPr lang="en-US" dirty="0" smtClean="0"/>
              <a:t>DH2014 - Book History and Software Tools: Examining Typefaces for OCR Training in eMOP </a:t>
            </a:r>
            <a:endParaRPr lang="en-US" dirty="0"/>
          </a:p>
        </p:txBody>
      </p:sp>
      <p:sp>
        <p:nvSpPr>
          <p:cNvPr id="8" name="Slide Number Placeholder 7"/>
          <p:cNvSpPr>
            <a:spLocks noGrp="1"/>
          </p:cNvSpPr>
          <p:nvPr>
            <p:ph type="sldNum" sz="quarter" idx="12"/>
          </p:nvPr>
        </p:nvSpPr>
        <p:spPr/>
        <p:txBody>
          <a:bodyPr/>
          <a:lstStyle/>
          <a:p>
            <a:fld id="{57AF16DE-A0D5-4438-950F-5B1E159C2C28}" type="slidenum">
              <a:rPr lang="en-US" smtClean="0"/>
              <a:t>3</a:t>
            </a:fld>
            <a:endParaRPr lang="en-US"/>
          </a:p>
        </p:txBody>
      </p:sp>
    </p:spTree>
    <p:extLst>
      <p:ext uri="{BB962C8B-B14F-4D97-AF65-F5344CB8AC3E}">
        <p14:creationId xmlns:p14="http://schemas.microsoft.com/office/powerpoint/2010/main" val="391437151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4667"/>
            <a:ext cx="7391401" cy="670945"/>
          </a:xfrm>
        </p:spPr>
        <p:txBody>
          <a:bodyPr/>
          <a:lstStyle/>
          <a:p>
            <a:r>
              <a:rPr lang="en-US" dirty="0" smtClean="0"/>
              <a:t>Page Images</a:t>
            </a:r>
            <a:endParaRPr lang="en-US" dirty="0"/>
          </a:p>
        </p:txBody>
      </p:sp>
      <p:sp>
        <p:nvSpPr>
          <p:cNvPr id="5" name="Footer Placeholder 4"/>
          <p:cNvSpPr>
            <a:spLocks noGrp="1"/>
          </p:cNvSpPr>
          <p:nvPr>
            <p:ph type="ftr" sz="quarter" idx="11"/>
          </p:nvPr>
        </p:nvSpPr>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4</a:t>
            </a:fld>
            <a:endParaRPr lang="en-US"/>
          </a:p>
        </p:txBody>
      </p:sp>
      <p:pic>
        <p:nvPicPr>
          <p:cNvPr id="7" name="Picture 6" descr="emop.mfle.exp26.tif"/>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 y="1003655"/>
            <a:ext cx="3615106" cy="5210418"/>
          </a:xfrm>
          <a:prstGeom prst="rect">
            <a:avLst/>
          </a:prstGeom>
          <a:ln>
            <a:solidFill>
              <a:srgbClr val="000090"/>
            </a:solidFill>
          </a:ln>
        </p:spPr>
      </p:pic>
      <p:pic>
        <p:nvPicPr>
          <p:cNvPr id="9" name="Picture 8" descr="Dirty-ECCO-347385-40.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5487" y="992217"/>
            <a:ext cx="3109443" cy="5210418"/>
          </a:xfrm>
          <a:prstGeom prst="rect">
            <a:avLst/>
          </a:prstGeom>
          <a:ln>
            <a:solidFill>
              <a:srgbClr val="000090"/>
            </a:solidFill>
          </a:ln>
        </p:spPr>
      </p:pic>
      <p:pic>
        <p:nvPicPr>
          <p:cNvPr id="3" name="Picture 2" descr="Underprint-ECCO-326808-26.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96199" y="992217"/>
            <a:ext cx="3630654" cy="5219065"/>
          </a:xfrm>
          <a:prstGeom prst="rect">
            <a:avLst/>
          </a:prstGeom>
          <a:ln>
            <a:solidFill>
              <a:srgbClr val="000090"/>
            </a:solidFill>
          </a:ln>
        </p:spPr>
      </p:pic>
      <p:pic>
        <p:nvPicPr>
          <p:cNvPr id="10" name="Picture 9" descr="Skew-ECCO-1582901300.jp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710531" y="983877"/>
            <a:ext cx="2840961" cy="5218758"/>
          </a:xfrm>
          <a:prstGeom prst="rect">
            <a:avLst/>
          </a:prstGeom>
          <a:ln>
            <a:solidFill>
              <a:srgbClr val="000090"/>
            </a:solidFill>
          </a:ln>
        </p:spPr>
      </p:pic>
      <p:pic>
        <p:nvPicPr>
          <p:cNvPr id="25" name="Picture 24" descr="Warp-ECCO-0699801000.jp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97396" y="983877"/>
            <a:ext cx="3046528" cy="5218891"/>
          </a:xfrm>
          <a:prstGeom prst="rect">
            <a:avLst/>
          </a:prstGeom>
          <a:ln>
            <a:solidFill>
              <a:srgbClr val="000090"/>
            </a:solidFill>
          </a:ln>
        </p:spPr>
      </p:pic>
      <p:pic>
        <p:nvPicPr>
          <p:cNvPr id="12" name="Picture 11" descr="MultiPage-worse-EEBO62464-16.p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580578" y="983876"/>
            <a:ext cx="5865940" cy="5218759"/>
          </a:xfrm>
          <a:prstGeom prst="rect">
            <a:avLst/>
          </a:prstGeom>
          <a:ln>
            <a:solidFill>
              <a:srgbClr val="000090"/>
            </a:solidFill>
          </a:ln>
        </p:spPr>
      </p:pic>
      <p:pic>
        <p:nvPicPr>
          <p:cNvPr id="13" name="Picture 12" descr="345742_p1.p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57200" y="1556118"/>
            <a:ext cx="6674255" cy="4358697"/>
          </a:xfrm>
          <a:prstGeom prst="rect">
            <a:avLst/>
          </a:prstGeom>
          <a:ln>
            <a:solidFill>
              <a:srgbClr val="000090"/>
            </a:solidFill>
          </a:ln>
        </p:spPr>
      </p:pic>
      <p:pic>
        <p:nvPicPr>
          <p:cNvPr id="14" name="Picture 13" descr="027260070300060.TIF"/>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96807" y="1129117"/>
            <a:ext cx="2601178" cy="5227233"/>
          </a:xfrm>
          <a:prstGeom prst="rect">
            <a:avLst/>
          </a:prstGeom>
          <a:ln>
            <a:solidFill>
              <a:srgbClr val="000090"/>
            </a:solidFill>
          </a:ln>
        </p:spPr>
      </p:pic>
      <p:pic>
        <p:nvPicPr>
          <p:cNvPr id="15" name="Picture 14" descr="Marginalia-EEBO-39289-10.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070645" y="1141483"/>
            <a:ext cx="7375873" cy="5218758"/>
          </a:xfrm>
          <a:prstGeom prst="rect">
            <a:avLst/>
          </a:prstGeom>
          <a:ln>
            <a:solidFill>
              <a:srgbClr val="000090"/>
            </a:solidFill>
          </a:ln>
        </p:spPr>
      </p:pic>
      <p:pic>
        <p:nvPicPr>
          <p:cNvPr id="16" name="Picture 15" descr="MissIntMargin-EEBO-57265-6.pn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475756" y="1141483"/>
            <a:ext cx="6533479" cy="5231124"/>
          </a:xfrm>
          <a:prstGeom prst="rect">
            <a:avLst/>
          </a:prstGeom>
          <a:ln>
            <a:solidFill>
              <a:srgbClr val="000090"/>
            </a:solidFill>
          </a:ln>
        </p:spPr>
      </p:pic>
      <p:pic>
        <p:nvPicPr>
          <p:cNvPr id="17" name="Picture 16" descr="MissExtMargin-EEBO-46557-8.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751524" y="1118475"/>
            <a:ext cx="5599935" cy="5241766"/>
          </a:xfrm>
          <a:prstGeom prst="rect">
            <a:avLst/>
          </a:prstGeom>
          <a:ln>
            <a:solidFill>
              <a:srgbClr val="000090"/>
            </a:solidFill>
          </a:ln>
        </p:spPr>
      </p:pic>
      <p:pic>
        <p:nvPicPr>
          <p:cNvPr id="18" name="Picture 17" descr="00003.000.001.tif"/>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2097396" y="1129117"/>
            <a:ext cx="3142753" cy="5241766"/>
          </a:xfrm>
          <a:prstGeom prst="rect">
            <a:avLst/>
          </a:prstGeom>
          <a:ln>
            <a:solidFill>
              <a:srgbClr val="000090"/>
            </a:solidFill>
          </a:ln>
        </p:spPr>
      </p:pic>
      <p:grpSp>
        <p:nvGrpSpPr>
          <p:cNvPr id="19" name="Group 18"/>
          <p:cNvGrpSpPr/>
          <p:nvPr/>
        </p:nvGrpSpPr>
        <p:grpSpPr>
          <a:xfrm>
            <a:off x="2415654" y="1084056"/>
            <a:ext cx="2797918" cy="5276185"/>
            <a:chOff x="-2767405" y="-2610898"/>
            <a:chExt cx="3716307" cy="6683796"/>
          </a:xfrm>
        </p:grpSpPr>
        <p:pic>
          <p:nvPicPr>
            <p:cNvPr id="20" name="Picture 19" descr="6.png"/>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2767405" y="-2610898"/>
              <a:ext cx="3716307" cy="5424271"/>
            </a:xfrm>
            <a:prstGeom prst="rect">
              <a:avLst/>
            </a:prstGeom>
          </p:spPr>
        </p:pic>
        <p:pic>
          <p:nvPicPr>
            <p:cNvPr id="21" name="Picture 20" descr="6 close.png"/>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2285077" y="2191473"/>
              <a:ext cx="2160324" cy="1881425"/>
            </a:xfrm>
            <a:prstGeom prst="rect">
              <a:avLst/>
            </a:prstGeom>
            <a:ln w="12700" cmpd="sng">
              <a:solidFill>
                <a:schemeClr val="accent1">
                  <a:lumMod val="60000"/>
                  <a:lumOff val="40000"/>
                </a:schemeClr>
              </a:solidFill>
            </a:ln>
          </p:spPr>
        </p:pic>
        <p:cxnSp>
          <p:nvCxnSpPr>
            <p:cNvPr id="22" name="Straight Connector 21"/>
            <p:cNvCxnSpPr/>
            <p:nvPr/>
          </p:nvCxnSpPr>
          <p:spPr>
            <a:xfrm flipH="1">
              <a:off x="-1657524" y="878514"/>
              <a:ext cx="327729" cy="1312959"/>
            </a:xfrm>
            <a:prstGeom prst="line">
              <a:avLst/>
            </a:prstGeom>
          </p:spPr>
          <p:style>
            <a:lnRef idx="2">
              <a:schemeClr val="accent1"/>
            </a:lnRef>
            <a:fillRef idx="0">
              <a:schemeClr val="accent1"/>
            </a:fillRef>
            <a:effectRef idx="1">
              <a:schemeClr val="accent1"/>
            </a:effectRef>
            <a:fontRef idx="minor">
              <a:schemeClr val="tx1"/>
            </a:fontRef>
          </p:style>
        </p:cxnSp>
      </p:grpSp>
      <p:pic>
        <p:nvPicPr>
          <p:cNvPr id="23" name="Picture 22" descr="316678_p4.png"/>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2778787" y="1084056"/>
            <a:ext cx="2866591" cy="5241766"/>
          </a:xfrm>
          <a:prstGeom prst="rect">
            <a:avLst/>
          </a:prstGeom>
          <a:ln>
            <a:solidFill>
              <a:srgbClr val="000090"/>
            </a:solidFill>
          </a:ln>
        </p:spPr>
      </p:pic>
      <p:pic>
        <p:nvPicPr>
          <p:cNvPr id="24" name="Picture 23" descr="17.png"/>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613772" y="915612"/>
            <a:ext cx="6917068" cy="5517005"/>
          </a:xfrm>
          <a:prstGeom prst="rect">
            <a:avLst/>
          </a:prstGeom>
          <a:ln>
            <a:solidFill>
              <a:srgbClr val="000090"/>
            </a:solidFill>
          </a:ln>
        </p:spPr>
      </p:pic>
    </p:spTree>
    <p:extLst>
      <p:ext uri="{BB962C8B-B14F-4D97-AF65-F5344CB8AC3E}">
        <p14:creationId xmlns:p14="http://schemas.microsoft.com/office/powerpoint/2010/main" val="18882516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1+#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1+#ppt_w/2"/>
                                          </p:val>
                                        </p:tav>
                                        <p:tav tm="100000">
                                          <p:val>
                                            <p:strVal val="#ppt_x"/>
                                          </p:val>
                                        </p:tav>
                                      </p:tavLst>
                                    </p:anim>
                                    <p:anim calcmode="lin" valueType="num">
                                      <p:cBhvr additive="base">
                                        <p:cTn id="20"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1+#ppt_w/2"/>
                                          </p:val>
                                        </p:tav>
                                        <p:tav tm="100000">
                                          <p:val>
                                            <p:strVal val="#ppt_x"/>
                                          </p:val>
                                        </p:tav>
                                      </p:tavLst>
                                    </p:anim>
                                    <p:anim calcmode="lin" valueType="num">
                                      <p:cBhvr additive="base">
                                        <p:cTn id="26"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1+#ppt_w/2"/>
                                          </p:val>
                                        </p:tav>
                                        <p:tav tm="100000">
                                          <p:val>
                                            <p:strVal val="#ppt_x"/>
                                          </p:val>
                                        </p:tav>
                                      </p:tavLst>
                                    </p:anim>
                                    <p:anim calcmode="lin" valueType="num">
                                      <p:cBhvr additive="base">
                                        <p:cTn id="32"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1+#ppt_w/2"/>
                                          </p:val>
                                        </p:tav>
                                        <p:tav tm="100000">
                                          <p:val>
                                            <p:strVal val="#ppt_x"/>
                                          </p:val>
                                        </p:tav>
                                      </p:tavLst>
                                    </p:anim>
                                    <p:anim calcmode="lin" valueType="num">
                                      <p:cBhvr additive="base">
                                        <p:cTn id="38"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nodeType="click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fill="hold"/>
                                        <p:tgtEl>
                                          <p:spTgt spid="14"/>
                                        </p:tgtEl>
                                        <p:attrNameLst>
                                          <p:attrName>ppt_x</p:attrName>
                                        </p:attrNameLst>
                                      </p:cBhvr>
                                      <p:tavLst>
                                        <p:tav tm="0">
                                          <p:val>
                                            <p:strVal val="1+#ppt_w/2"/>
                                          </p:val>
                                        </p:tav>
                                        <p:tav tm="100000">
                                          <p:val>
                                            <p:strVal val="#ppt_x"/>
                                          </p:val>
                                        </p:tav>
                                      </p:tavLst>
                                    </p:anim>
                                    <p:anim calcmode="lin" valueType="num">
                                      <p:cBhvr additive="base">
                                        <p:cTn id="44"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500" fill="hold"/>
                                        <p:tgtEl>
                                          <p:spTgt spid="15"/>
                                        </p:tgtEl>
                                        <p:attrNameLst>
                                          <p:attrName>ppt_x</p:attrName>
                                        </p:attrNameLst>
                                      </p:cBhvr>
                                      <p:tavLst>
                                        <p:tav tm="0">
                                          <p:val>
                                            <p:strVal val="1+#ppt_w/2"/>
                                          </p:val>
                                        </p:tav>
                                        <p:tav tm="100000">
                                          <p:val>
                                            <p:strVal val="#ppt_x"/>
                                          </p:val>
                                        </p:tav>
                                      </p:tavLst>
                                    </p:anim>
                                    <p:anim calcmode="lin" valueType="num">
                                      <p:cBhvr additive="base">
                                        <p:cTn id="50"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2" fill="hold" nodeType="click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500" fill="hold"/>
                                        <p:tgtEl>
                                          <p:spTgt spid="16"/>
                                        </p:tgtEl>
                                        <p:attrNameLst>
                                          <p:attrName>ppt_x</p:attrName>
                                        </p:attrNameLst>
                                      </p:cBhvr>
                                      <p:tavLst>
                                        <p:tav tm="0">
                                          <p:val>
                                            <p:strVal val="1+#ppt_w/2"/>
                                          </p:val>
                                        </p:tav>
                                        <p:tav tm="100000">
                                          <p:val>
                                            <p:strVal val="#ppt_x"/>
                                          </p:val>
                                        </p:tav>
                                      </p:tavLst>
                                    </p:anim>
                                    <p:anim calcmode="lin" valueType="num">
                                      <p:cBhvr additive="base">
                                        <p:cTn id="56"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2" fill="hold" nodeType="clickEffect">
                                  <p:stCondLst>
                                    <p:cond delay="0"/>
                                  </p:stCondLst>
                                  <p:childTnLst>
                                    <p:set>
                                      <p:cBhvr>
                                        <p:cTn id="60" dur="1" fill="hold">
                                          <p:stCondLst>
                                            <p:cond delay="0"/>
                                          </p:stCondLst>
                                        </p:cTn>
                                        <p:tgtEl>
                                          <p:spTgt spid="17"/>
                                        </p:tgtEl>
                                        <p:attrNameLst>
                                          <p:attrName>style.visibility</p:attrName>
                                        </p:attrNameLst>
                                      </p:cBhvr>
                                      <p:to>
                                        <p:strVal val="visible"/>
                                      </p:to>
                                    </p:set>
                                    <p:anim calcmode="lin" valueType="num">
                                      <p:cBhvr additive="base">
                                        <p:cTn id="61" dur="500" fill="hold"/>
                                        <p:tgtEl>
                                          <p:spTgt spid="17"/>
                                        </p:tgtEl>
                                        <p:attrNameLst>
                                          <p:attrName>ppt_x</p:attrName>
                                        </p:attrNameLst>
                                      </p:cBhvr>
                                      <p:tavLst>
                                        <p:tav tm="0">
                                          <p:val>
                                            <p:strVal val="1+#ppt_w/2"/>
                                          </p:val>
                                        </p:tav>
                                        <p:tav tm="100000">
                                          <p:val>
                                            <p:strVal val="#ppt_x"/>
                                          </p:val>
                                        </p:tav>
                                      </p:tavLst>
                                    </p:anim>
                                    <p:anim calcmode="lin" valueType="num">
                                      <p:cBhvr additive="base">
                                        <p:cTn id="62"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2" fill="hold" nodeType="click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additive="base">
                                        <p:cTn id="67" dur="500" fill="hold"/>
                                        <p:tgtEl>
                                          <p:spTgt spid="18"/>
                                        </p:tgtEl>
                                        <p:attrNameLst>
                                          <p:attrName>ppt_x</p:attrName>
                                        </p:attrNameLst>
                                      </p:cBhvr>
                                      <p:tavLst>
                                        <p:tav tm="0">
                                          <p:val>
                                            <p:strVal val="1+#ppt_w/2"/>
                                          </p:val>
                                        </p:tav>
                                        <p:tav tm="100000">
                                          <p:val>
                                            <p:strVal val="#ppt_x"/>
                                          </p:val>
                                        </p:tav>
                                      </p:tavLst>
                                    </p:anim>
                                    <p:anim calcmode="lin" valueType="num">
                                      <p:cBhvr additive="base">
                                        <p:cTn id="68"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2" fill="hold" nodeType="clickEffect">
                                  <p:stCondLst>
                                    <p:cond delay="0"/>
                                  </p:stCondLst>
                                  <p:childTnLst>
                                    <p:set>
                                      <p:cBhvr>
                                        <p:cTn id="72" dur="1" fill="hold">
                                          <p:stCondLst>
                                            <p:cond delay="0"/>
                                          </p:stCondLst>
                                        </p:cTn>
                                        <p:tgtEl>
                                          <p:spTgt spid="19"/>
                                        </p:tgtEl>
                                        <p:attrNameLst>
                                          <p:attrName>style.visibility</p:attrName>
                                        </p:attrNameLst>
                                      </p:cBhvr>
                                      <p:to>
                                        <p:strVal val="visible"/>
                                      </p:to>
                                    </p:set>
                                    <p:anim calcmode="lin" valueType="num">
                                      <p:cBhvr additive="base">
                                        <p:cTn id="73" dur="500" fill="hold"/>
                                        <p:tgtEl>
                                          <p:spTgt spid="19"/>
                                        </p:tgtEl>
                                        <p:attrNameLst>
                                          <p:attrName>ppt_x</p:attrName>
                                        </p:attrNameLst>
                                      </p:cBhvr>
                                      <p:tavLst>
                                        <p:tav tm="0">
                                          <p:val>
                                            <p:strVal val="1+#ppt_w/2"/>
                                          </p:val>
                                        </p:tav>
                                        <p:tav tm="100000">
                                          <p:val>
                                            <p:strVal val="#ppt_x"/>
                                          </p:val>
                                        </p:tav>
                                      </p:tavLst>
                                    </p:anim>
                                    <p:anim calcmode="lin" valueType="num">
                                      <p:cBhvr additive="base">
                                        <p:cTn id="74"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2" fill="hold" nodeType="clickEffect">
                                  <p:stCondLst>
                                    <p:cond delay="0"/>
                                  </p:stCondLst>
                                  <p:childTnLst>
                                    <p:set>
                                      <p:cBhvr>
                                        <p:cTn id="78" dur="1" fill="hold">
                                          <p:stCondLst>
                                            <p:cond delay="0"/>
                                          </p:stCondLst>
                                        </p:cTn>
                                        <p:tgtEl>
                                          <p:spTgt spid="23"/>
                                        </p:tgtEl>
                                        <p:attrNameLst>
                                          <p:attrName>style.visibility</p:attrName>
                                        </p:attrNameLst>
                                      </p:cBhvr>
                                      <p:to>
                                        <p:strVal val="visible"/>
                                      </p:to>
                                    </p:set>
                                    <p:anim calcmode="lin" valueType="num">
                                      <p:cBhvr additive="base">
                                        <p:cTn id="79" dur="500" fill="hold"/>
                                        <p:tgtEl>
                                          <p:spTgt spid="23"/>
                                        </p:tgtEl>
                                        <p:attrNameLst>
                                          <p:attrName>ppt_x</p:attrName>
                                        </p:attrNameLst>
                                      </p:cBhvr>
                                      <p:tavLst>
                                        <p:tav tm="0">
                                          <p:val>
                                            <p:strVal val="1+#ppt_w/2"/>
                                          </p:val>
                                        </p:tav>
                                        <p:tav tm="100000">
                                          <p:val>
                                            <p:strVal val="#ppt_x"/>
                                          </p:val>
                                        </p:tav>
                                      </p:tavLst>
                                    </p:anim>
                                    <p:anim calcmode="lin" valueType="num">
                                      <p:cBhvr additive="base">
                                        <p:cTn id="80"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9" presetClass="entr" presetSubtype="0" fill="hold" nodeType="clickEffect">
                                  <p:stCondLst>
                                    <p:cond delay="0"/>
                                  </p:stCondLst>
                                  <p:childTnLst>
                                    <p:set>
                                      <p:cBhvr>
                                        <p:cTn id="84" dur="1" fill="hold">
                                          <p:stCondLst>
                                            <p:cond delay="0"/>
                                          </p:stCondLst>
                                        </p:cTn>
                                        <p:tgtEl>
                                          <p:spTgt spid="24"/>
                                        </p:tgtEl>
                                        <p:attrNameLst>
                                          <p:attrName>style.visibility</p:attrName>
                                        </p:attrNameLst>
                                      </p:cBhvr>
                                      <p:to>
                                        <p:strVal val="visible"/>
                                      </p:to>
                                    </p:set>
                                    <p:animEffect transition="in" filter="dissolve">
                                      <p:cBhvr>
                                        <p:cTn id="8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red-green-light.jpeg"/>
          <p:cNvPicPr>
            <a:picLocks noChangeAspect="1"/>
          </p:cNvPicPr>
          <p:nvPr/>
        </p:nvPicPr>
        <p:blipFill>
          <a:blip r:embed="rId3">
            <a:alphaModFix amt="14000"/>
            <a:extLst>
              <a:ext uri="{28A0092B-C50C-407E-A947-70E740481C1C}">
                <a14:useLocalDpi xmlns:a14="http://schemas.microsoft.com/office/drawing/2010/main" val="0"/>
              </a:ext>
            </a:extLst>
          </a:blip>
          <a:stretch>
            <a:fillRect/>
          </a:stretch>
        </p:blipFill>
        <p:spPr>
          <a:xfrm>
            <a:off x="301730" y="802640"/>
            <a:ext cx="7569200" cy="6055360"/>
          </a:xfrm>
          <a:prstGeom prst="rect">
            <a:avLst/>
          </a:prstGeom>
        </p:spPr>
      </p:pic>
      <p:sp>
        <p:nvSpPr>
          <p:cNvPr id="2" name="Title 1"/>
          <p:cNvSpPr>
            <a:spLocks noGrp="1"/>
          </p:cNvSpPr>
          <p:nvPr>
            <p:ph type="title"/>
          </p:nvPr>
        </p:nvSpPr>
        <p:spPr>
          <a:xfrm>
            <a:off x="457201" y="631675"/>
            <a:ext cx="3016732" cy="629907"/>
          </a:xfrm>
        </p:spPr>
        <p:txBody>
          <a:bodyPr/>
          <a:lstStyle/>
          <a:p>
            <a:r>
              <a:rPr lang="en-US" sz="2800" dirty="0" smtClean="0"/>
              <a:t>The Constraints</a:t>
            </a:r>
            <a:endParaRPr lang="en-US" sz="2800" dirty="0"/>
          </a:p>
        </p:txBody>
      </p:sp>
      <p:sp>
        <p:nvSpPr>
          <p:cNvPr id="3" name="Content Placeholder 2"/>
          <p:cNvSpPr>
            <a:spLocks noGrp="1"/>
          </p:cNvSpPr>
          <p:nvPr>
            <p:ph sz="half" idx="1"/>
          </p:nvPr>
        </p:nvSpPr>
        <p:spPr>
          <a:xfrm>
            <a:off x="457200" y="1490470"/>
            <a:ext cx="3566160" cy="4635693"/>
          </a:xfrm>
          <a:noFill/>
          <a:ln>
            <a:noFill/>
          </a:ln>
        </p:spPr>
        <p:txBody>
          <a:bodyPr>
            <a:normAutofit fontScale="92500" lnSpcReduction="10000"/>
          </a:bodyPr>
          <a:lstStyle/>
          <a:p>
            <a:r>
              <a:rPr lang="en-US" dirty="0" smtClean="0">
                <a:solidFill>
                  <a:schemeClr val="tx1"/>
                </a:solidFill>
              </a:rPr>
              <a:t>45 million page images!</a:t>
            </a:r>
          </a:p>
          <a:p>
            <a:r>
              <a:rPr lang="en-US" dirty="0" smtClean="0">
                <a:solidFill>
                  <a:schemeClr val="tx1"/>
                </a:solidFill>
              </a:rPr>
              <a:t>Only 2 years</a:t>
            </a:r>
          </a:p>
          <a:p>
            <a:r>
              <a:rPr lang="en-US" dirty="0" smtClean="0">
                <a:solidFill>
                  <a:schemeClr val="tx1"/>
                </a:solidFill>
              </a:rPr>
              <a:t>Small IDHMC team focused on gather data and training Tesseract for early modern typefaces</a:t>
            </a:r>
          </a:p>
          <a:p>
            <a:pPr>
              <a:spcBef>
                <a:spcPts val="0"/>
              </a:spcBef>
            </a:pPr>
            <a:r>
              <a:rPr lang="en-US" dirty="0">
                <a:solidFill>
                  <a:schemeClr val="tx1"/>
                </a:solidFill>
              </a:rPr>
              <a:t>G</a:t>
            </a:r>
            <a:r>
              <a:rPr lang="en-US" dirty="0" smtClean="0">
                <a:solidFill>
                  <a:schemeClr val="tx1"/>
                </a:solidFill>
              </a:rPr>
              <a:t>reat team of collaborators focusing on post-processing</a:t>
            </a:r>
          </a:p>
          <a:p>
            <a:pPr lvl="1">
              <a:spcBef>
                <a:spcPts val="0"/>
              </a:spcBef>
            </a:pPr>
            <a:r>
              <a:rPr lang="en-US" sz="1500" dirty="0">
                <a:solidFill>
                  <a:schemeClr val="tx1"/>
                </a:solidFill>
              </a:rPr>
              <a:t>Software Environment for the Advancement of Scholarly Research (SEASR</a:t>
            </a:r>
            <a:r>
              <a:rPr lang="en-US" sz="1500" dirty="0" smtClean="0">
                <a:solidFill>
                  <a:schemeClr val="tx1"/>
                </a:solidFill>
              </a:rPr>
              <a:t>) – University of Illinois, Urbana-Champaign</a:t>
            </a:r>
          </a:p>
          <a:p>
            <a:pPr lvl="1">
              <a:spcBef>
                <a:spcPts val="0"/>
              </a:spcBef>
            </a:pPr>
            <a:r>
              <a:rPr lang="en-US" sz="1500" dirty="0" smtClean="0">
                <a:solidFill>
                  <a:schemeClr val="tx1"/>
                </a:solidFill>
              </a:rPr>
              <a:t>Perception, Sensing, and Instrumentation (PSI) Lab, Texas A&amp;M University</a:t>
            </a:r>
          </a:p>
          <a:p>
            <a:r>
              <a:rPr lang="en-US" dirty="0" smtClean="0">
                <a:solidFill>
                  <a:schemeClr val="tx1"/>
                </a:solidFill>
              </a:rPr>
              <a:t>Everything must be open-source</a:t>
            </a:r>
            <a:endParaRPr lang="en-US" dirty="0">
              <a:solidFill>
                <a:schemeClr val="tx1"/>
              </a:solidFill>
            </a:endParaRPr>
          </a:p>
        </p:txBody>
      </p:sp>
      <p:sp>
        <p:nvSpPr>
          <p:cNvPr id="4" name="Content Placeholder 3"/>
          <p:cNvSpPr>
            <a:spLocks noGrp="1"/>
          </p:cNvSpPr>
          <p:nvPr>
            <p:ph sz="half" idx="2"/>
          </p:nvPr>
        </p:nvSpPr>
        <p:spPr>
          <a:xfrm>
            <a:off x="4282440" y="1490470"/>
            <a:ext cx="3566160" cy="4635693"/>
          </a:xfrm>
          <a:noFill/>
          <a:ln>
            <a:noFill/>
          </a:ln>
        </p:spPr>
        <p:txBody>
          <a:bodyPr>
            <a:normAutofit fontScale="92500" lnSpcReduction="10000"/>
          </a:bodyPr>
          <a:lstStyle/>
          <a:p>
            <a:r>
              <a:rPr lang="en-US" dirty="0" smtClean="0">
                <a:solidFill>
                  <a:srgbClr val="000000"/>
                </a:solidFill>
              </a:rPr>
              <a:t>Focus our efforts on post-processing triage and recovery</a:t>
            </a:r>
          </a:p>
          <a:p>
            <a:r>
              <a:rPr lang="en-US" dirty="0" smtClean="0">
                <a:solidFill>
                  <a:srgbClr val="000000"/>
                </a:solidFill>
              </a:rPr>
              <a:t>Triage system will score page results and route pages to be corrected or analyzed for problems</a:t>
            </a:r>
          </a:p>
          <a:p>
            <a:r>
              <a:rPr lang="en-US" dirty="0" smtClean="0">
                <a:solidFill>
                  <a:srgbClr val="000000"/>
                </a:solidFill>
              </a:rPr>
              <a:t>Results:</a:t>
            </a:r>
          </a:p>
          <a:p>
            <a:pPr marL="571500" lvl="1" indent="-342900">
              <a:buFont typeface="+mj-lt"/>
              <a:buAutoNum type="arabicPeriod"/>
            </a:pPr>
            <a:r>
              <a:rPr lang="en-US" dirty="0" smtClean="0">
                <a:solidFill>
                  <a:srgbClr val="000000"/>
                </a:solidFill>
              </a:rPr>
              <a:t>Good quality, corrected OCR output</a:t>
            </a:r>
          </a:p>
          <a:p>
            <a:pPr marL="571500" lvl="1" indent="-342900">
              <a:buFont typeface="+mj-lt"/>
              <a:buAutoNum type="arabicPeriod"/>
            </a:pPr>
            <a:r>
              <a:rPr lang="en-US" dirty="0" smtClean="0">
                <a:solidFill>
                  <a:srgbClr val="000000"/>
                </a:solidFill>
              </a:rPr>
              <a:t>A DB of tagged pages indicating pre-processing needs</a:t>
            </a:r>
            <a:endParaRPr lang="en-US" dirty="0">
              <a:solidFill>
                <a:srgbClr val="000000"/>
              </a:solidFill>
            </a:endParaRPr>
          </a:p>
        </p:txBody>
      </p:sp>
      <p:sp>
        <p:nvSpPr>
          <p:cNvPr id="5" name="Footer Placeholder 4"/>
          <p:cNvSpPr>
            <a:spLocks noGrp="1"/>
          </p:cNvSpPr>
          <p:nvPr>
            <p:ph type="ftr" sz="quarter" idx="11"/>
          </p:nvPr>
        </p:nvSpPr>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5</a:t>
            </a:fld>
            <a:endParaRPr lang="en-US"/>
          </a:p>
        </p:txBody>
      </p:sp>
      <p:sp>
        <p:nvSpPr>
          <p:cNvPr id="7" name="Title 1"/>
          <p:cNvSpPr txBox="1">
            <a:spLocks/>
          </p:cNvSpPr>
          <p:nvPr/>
        </p:nvSpPr>
        <p:spPr>
          <a:xfrm>
            <a:off x="4282440" y="631675"/>
            <a:ext cx="2441352" cy="629907"/>
          </a:xfrm>
          <a:prstGeom prst="rect">
            <a:avLst/>
          </a:prstGeom>
        </p:spPr>
        <p:txBody>
          <a:bodyPr vert="horz" lIns="91440" tIns="45720" rIns="91440" bIns="45720" rtlCol="0" anchor="b" anchorCtr="0">
            <a:noAutofit/>
          </a:bodyPr>
          <a:lstStyle>
            <a:lvl1pPr algn="l" defTabSz="914400" rtl="0" eaLnBrk="1" latinLnBrk="0" hangingPunct="1">
              <a:spcBef>
                <a:spcPct val="0"/>
              </a:spcBef>
              <a:buNone/>
              <a:defRPr sz="3600" kern="1200">
                <a:solidFill>
                  <a:schemeClr val="accent1"/>
                </a:solidFill>
                <a:latin typeface="+mj-lt"/>
                <a:ea typeface="+mj-ea"/>
                <a:cs typeface="+mj-cs"/>
              </a:defRPr>
            </a:lvl1pPr>
          </a:lstStyle>
          <a:p>
            <a:r>
              <a:rPr lang="en-US" sz="2800" dirty="0" smtClean="0"/>
              <a:t>Solution</a:t>
            </a:r>
            <a:endParaRPr lang="en-US" sz="2800" dirty="0"/>
          </a:p>
        </p:txBody>
      </p:sp>
    </p:spTree>
    <p:extLst>
      <p:ext uri="{BB962C8B-B14F-4D97-AF65-F5344CB8AC3E}">
        <p14:creationId xmlns:p14="http://schemas.microsoft.com/office/powerpoint/2010/main" val="364671890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Post-Processing Triage</a:t>
            </a:r>
            <a:endParaRPr lang="en-US" dirty="0"/>
          </a:p>
        </p:txBody>
      </p:sp>
      <p:sp>
        <p:nvSpPr>
          <p:cNvPr id="5" name="Footer Placeholder 4"/>
          <p:cNvSpPr>
            <a:spLocks noGrp="1"/>
          </p:cNvSpPr>
          <p:nvPr>
            <p:ph type="ftr" sz="quarter" idx="11"/>
          </p:nvPr>
        </p:nvSpPr>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6</a:t>
            </a:fld>
            <a:endParaRPr lang="en-US"/>
          </a:p>
        </p:txBody>
      </p:sp>
      <p:pic>
        <p:nvPicPr>
          <p:cNvPr id="7" name="Picture 6" descr="5-1 Post Processing Triage.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948" y="156952"/>
            <a:ext cx="6865851" cy="6293696"/>
          </a:xfrm>
          <a:prstGeom prst="rect">
            <a:avLst/>
          </a:prstGeom>
        </p:spPr>
      </p:pic>
    </p:spTree>
    <p:extLst>
      <p:ext uri="{BB962C8B-B14F-4D97-AF65-F5344CB8AC3E}">
        <p14:creationId xmlns:p14="http://schemas.microsoft.com/office/powerpoint/2010/main" val="135373977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23658"/>
            <a:ext cx="6508377" cy="650370"/>
          </a:xfrm>
        </p:spPr>
        <p:txBody>
          <a:bodyPr/>
          <a:lstStyle/>
          <a:p>
            <a:r>
              <a:rPr lang="en-US" dirty="0" smtClean="0"/>
              <a:t>Post-Processing</a:t>
            </a:r>
            <a:endParaRPr lang="en-US" dirty="0"/>
          </a:p>
        </p:txBody>
      </p:sp>
      <p:sp>
        <p:nvSpPr>
          <p:cNvPr id="5" name="Footer Placeholder 4"/>
          <p:cNvSpPr>
            <a:spLocks noGrp="1"/>
          </p:cNvSpPr>
          <p:nvPr>
            <p:ph type="ftr" sz="quarter" idx="11"/>
          </p:nvPr>
        </p:nvSpPr>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7</a:t>
            </a:fld>
            <a:endParaRPr lang="en-US"/>
          </a:p>
        </p:txBody>
      </p:sp>
      <p:sp>
        <p:nvSpPr>
          <p:cNvPr id="9" name="Rounded Rectangle 8"/>
          <p:cNvSpPr/>
          <p:nvPr/>
        </p:nvSpPr>
        <p:spPr>
          <a:xfrm>
            <a:off x="629716" y="3810146"/>
            <a:ext cx="3652352" cy="1112604"/>
          </a:xfrm>
          <a:prstGeom prst="roundRect">
            <a:avLst/>
          </a:prstGeom>
          <a:solidFill>
            <a:srgbClr val="000090">
              <a:alpha val="7000"/>
            </a:srgbClr>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ounded Rectangle 9"/>
          <p:cNvSpPr/>
          <p:nvPr/>
        </p:nvSpPr>
        <p:spPr>
          <a:xfrm>
            <a:off x="3400466" y="1773870"/>
            <a:ext cx="2665797" cy="188932"/>
          </a:xfrm>
          <a:prstGeom prst="roundRect">
            <a:avLst/>
          </a:prstGeom>
          <a:solidFill>
            <a:srgbClr val="000090">
              <a:alpha val="7000"/>
            </a:srgbClr>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4146453" y="900527"/>
            <a:ext cx="1078090" cy="461665"/>
          </a:xfrm>
          <a:prstGeom prst="rect">
            <a:avLst/>
          </a:prstGeom>
          <a:noFill/>
        </p:spPr>
        <p:txBody>
          <a:bodyPr wrap="none" rtlCol="0">
            <a:spAutoFit/>
          </a:bodyPr>
          <a:lstStyle/>
          <a:p>
            <a:r>
              <a:rPr lang="en-US" sz="2400" dirty="0" smtClean="0">
                <a:solidFill>
                  <a:schemeClr val="accent6"/>
                </a:solidFill>
              </a:rPr>
              <a:t>Triage</a:t>
            </a:r>
            <a:endParaRPr lang="en-US" sz="2400" dirty="0">
              <a:solidFill>
                <a:schemeClr val="accent6"/>
              </a:solidFill>
            </a:endParaRPr>
          </a:p>
        </p:txBody>
      </p:sp>
      <p:sp>
        <p:nvSpPr>
          <p:cNvPr id="11" name="TextBox 10"/>
          <p:cNvSpPr txBox="1"/>
          <p:nvPr/>
        </p:nvSpPr>
        <p:spPr>
          <a:xfrm>
            <a:off x="540752" y="2506379"/>
            <a:ext cx="1693192" cy="461665"/>
          </a:xfrm>
          <a:prstGeom prst="rect">
            <a:avLst/>
          </a:prstGeom>
          <a:noFill/>
        </p:spPr>
        <p:txBody>
          <a:bodyPr wrap="none" rtlCol="0">
            <a:spAutoFit/>
          </a:bodyPr>
          <a:lstStyle/>
          <a:p>
            <a:r>
              <a:rPr lang="en-US" sz="2400" dirty="0" smtClean="0">
                <a:solidFill>
                  <a:schemeClr val="accent6"/>
                </a:solidFill>
              </a:rPr>
              <a:t>Treatment</a:t>
            </a:r>
            <a:endParaRPr lang="en-US" sz="2400" dirty="0">
              <a:solidFill>
                <a:schemeClr val="accent6"/>
              </a:solidFill>
            </a:endParaRPr>
          </a:p>
        </p:txBody>
      </p:sp>
      <p:sp>
        <p:nvSpPr>
          <p:cNvPr id="12" name="TextBox 11"/>
          <p:cNvSpPr txBox="1"/>
          <p:nvPr/>
        </p:nvSpPr>
        <p:spPr>
          <a:xfrm>
            <a:off x="7178404" y="2506379"/>
            <a:ext cx="1582484" cy="461665"/>
          </a:xfrm>
          <a:prstGeom prst="rect">
            <a:avLst/>
          </a:prstGeom>
          <a:noFill/>
        </p:spPr>
        <p:txBody>
          <a:bodyPr wrap="none" rtlCol="0">
            <a:spAutoFit/>
          </a:bodyPr>
          <a:lstStyle/>
          <a:p>
            <a:r>
              <a:rPr lang="en-US" sz="2400" dirty="0" smtClean="0">
                <a:solidFill>
                  <a:schemeClr val="accent6"/>
                </a:solidFill>
              </a:rPr>
              <a:t>Diagnosis</a:t>
            </a:r>
            <a:endParaRPr lang="en-US" sz="2400" dirty="0">
              <a:solidFill>
                <a:schemeClr val="accent6"/>
              </a:solidFill>
            </a:endParaRPr>
          </a:p>
        </p:txBody>
      </p:sp>
      <p:pic>
        <p:nvPicPr>
          <p:cNvPr id="8" name="Picture 7" descr="5-1a PP Triage Flow[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66963"/>
            <a:ext cx="9144000" cy="6096000"/>
          </a:xfrm>
          <a:prstGeom prst="rect">
            <a:avLst/>
          </a:prstGeom>
        </p:spPr>
      </p:pic>
      <p:pic>
        <p:nvPicPr>
          <p:cNvPr id="4" name="Picture 3" descr="Redcross.png"/>
          <p:cNvPicPr>
            <a:picLocks noChangeAspect="1"/>
          </p:cNvPicPr>
          <p:nvPr/>
        </p:nvPicPr>
        <p:blipFill>
          <a:blip r:embed="rId3" cstate="print">
            <a:alphaModFix amt="10000"/>
            <a:extLst>
              <a:ext uri="{28A0092B-C50C-407E-A947-70E740481C1C}">
                <a14:useLocalDpi xmlns:a14="http://schemas.microsoft.com/office/drawing/2010/main" val="0"/>
              </a:ext>
            </a:extLst>
          </a:blip>
          <a:stretch>
            <a:fillRect/>
          </a:stretch>
        </p:blipFill>
        <p:spPr>
          <a:xfrm>
            <a:off x="1092200" y="0"/>
            <a:ext cx="6951678" cy="6858000"/>
          </a:xfrm>
          <a:prstGeom prst="rect">
            <a:avLst/>
          </a:prstGeom>
        </p:spPr>
      </p:pic>
    </p:spTree>
    <p:extLst>
      <p:ext uri="{BB962C8B-B14F-4D97-AF65-F5344CB8AC3E}">
        <p14:creationId xmlns:p14="http://schemas.microsoft.com/office/powerpoint/2010/main" val="302284640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5400000">
            <a:off x="6358995" y="3921357"/>
            <a:ext cx="4255375" cy="663464"/>
          </a:xfrm>
        </p:spPr>
        <p:txBody>
          <a:bodyPr/>
          <a:lstStyle/>
          <a:p>
            <a:r>
              <a:rPr lang="en-US" dirty="0" smtClean="0"/>
              <a:t> Triage: De-noising</a:t>
            </a:r>
            <a:endParaRPr lang="en-US" dirty="0"/>
          </a:p>
        </p:txBody>
      </p:sp>
      <p:pic>
        <p:nvPicPr>
          <p:cNvPr id="8" name="Picture 7" descr="de-noising-ex.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2741" y="429174"/>
            <a:ext cx="4280316" cy="5927176"/>
          </a:xfrm>
          <a:prstGeom prst="rect">
            <a:avLst/>
          </a:prstGeom>
        </p:spPr>
      </p:pic>
      <p:sp>
        <p:nvSpPr>
          <p:cNvPr id="9" name="Footer Placeholder 8"/>
          <p:cNvSpPr>
            <a:spLocks noGrp="1"/>
          </p:cNvSpPr>
          <p:nvPr>
            <p:ph type="ftr" sz="quarter" idx="11"/>
          </p:nvPr>
        </p:nvSpPr>
        <p:spPr/>
        <p:txBody>
          <a:bodyPr/>
          <a:lstStyle/>
          <a:p>
            <a:r>
              <a:rPr lang="en-US" smtClean="0"/>
              <a:t>DH2014 - Diagnosing Page Image Problems with Post-OCR Triage for eMOP</a:t>
            </a:r>
            <a:endParaRPr lang="en-US"/>
          </a:p>
        </p:txBody>
      </p:sp>
      <p:sp>
        <p:nvSpPr>
          <p:cNvPr id="10" name="Slide Number Placeholder 9"/>
          <p:cNvSpPr>
            <a:spLocks noGrp="1"/>
          </p:cNvSpPr>
          <p:nvPr>
            <p:ph type="sldNum" sz="quarter" idx="12"/>
          </p:nvPr>
        </p:nvSpPr>
        <p:spPr/>
        <p:txBody>
          <a:bodyPr/>
          <a:lstStyle/>
          <a:p>
            <a:fld id="{57AF16DE-A0D5-4438-950F-5B1E159C2C28}" type="slidenum">
              <a:rPr lang="en-US" smtClean="0"/>
              <a:t>8</a:t>
            </a:fld>
            <a:endParaRPr lang="en-US"/>
          </a:p>
        </p:txBody>
      </p:sp>
      <p:sp>
        <p:nvSpPr>
          <p:cNvPr id="7" name="Content Placeholder 2"/>
          <p:cNvSpPr>
            <a:spLocks noGrp="1"/>
          </p:cNvSpPr>
          <p:nvPr>
            <p:ph sz="half" idx="1"/>
          </p:nvPr>
        </p:nvSpPr>
        <p:spPr>
          <a:xfrm>
            <a:off x="457200" y="1112605"/>
            <a:ext cx="2880294" cy="5013558"/>
          </a:xfrm>
          <a:noFill/>
          <a:ln>
            <a:noFill/>
          </a:ln>
        </p:spPr>
        <p:txBody>
          <a:bodyPr>
            <a:normAutofit/>
          </a:bodyPr>
          <a:lstStyle/>
          <a:p>
            <a:r>
              <a:rPr lang="en-US" dirty="0" smtClean="0">
                <a:solidFill>
                  <a:schemeClr val="tx1"/>
                </a:solidFill>
              </a:rPr>
              <a:t>Uses </a:t>
            </a:r>
            <a:r>
              <a:rPr lang="en-US" dirty="0" err="1" smtClean="0">
                <a:solidFill>
                  <a:schemeClr val="tx1"/>
                </a:solidFill>
              </a:rPr>
              <a:t>hOCR</a:t>
            </a:r>
            <a:r>
              <a:rPr lang="en-US" dirty="0" smtClean="0">
                <a:solidFill>
                  <a:schemeClr val="tx1"/>
                </a:solidFill>
              </a:rPr>
              <a:t> results</a:t>
            </a:r>
          </a:p>
          <a:p>
            <a:endParaRPr lang="en-US" dirty="0" smtClean="0">
              <a:solidFill>
                <a:schemeClr val="tx1"/>
              </a:solidFill>
            </a:endParaRPr>
          </a:p>
          <a:p>
            <a:pPr marL="342900" indent="-342900">
              <a:buFont typeface="+mj-lt"/>
              <a:buAutoNum type="arabicPeriod"/>
            </a:pPr>
            <a:r>
              <a:rPr lang="en-US" dirty="0" smtClean="0">
                <a:solidFill>
                  <a:schemeClr val="tx1"/>
                </a:solidFill>
              </a:rPr>
              <a:t>Determine average word bounding box size</a:t>
            </a:r>
          </a:p>
          <a:p>
            <a:pPr marL="342900" indent="-342900">
              <a:buFont typeface="+mj-lt"/>
              <a:buAutoNum type="arabicPeriod"/>
            </a:pPr>
            <a:r>
              <a:rPr lang="en-US" dirty="0" smtClean="0">
                <a:solidFill>
                  <a:schemeClr val="tx1"/>
                </a:solidFill>
              </a:rPr>
              <a:t>Weed out boxes are that too big or too small</a:t>
            </a:r>
          </a:p>
          <a:p>
            <a:pPr marL="342900" indent="-342900">
              <a:buFont typeface="+mj-lt"/>
              <a:buAutoNum type="arabicPeriod"/>
            </a:pPr>
            <a:r>
              <a:rPr lang="en-US" dirty="0" smtClean="0">
                <a:solidFill>
                  <a:schemeClr val="tx1"/>
                </a:solidFill>
              </a:rPr>
              <a:t>But keep small boxes that have neighbors that are “words”</a:t>
            </a:r>
          </a:p>
        </p:txBody>
      </p:sp>
    </p:spTree>
    <p:extLst>
      <p:ext uri="{BB962C8B-B14F-4D97-AF65-F5344CB8AC3E}">
        <p14:creationId xmlns:p14="http://schemas.microsoft.com/office/powerpoint/2010/main" val="213100473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p:nvPr>
        </p:nvSpPr>
        <p:spPr>
          <a:xfrm>
            <a:off x="457199" y="226773"/>
            <a:ext cx="6508377" cy="636288"/>
          </a:xfrm>
        </p:spPr>
        <p:txBody>
          <a:bodyPr/>
          <a:lstStyle/>
          <a:p>
            <a:r>
              <a:rPr lang="en-US" dirty="0" smtClean="0"/>
              <a:t>Triage: De-noising</a:t>
            </a:r>
            <a:endParaRPr lang="en-US" dirty="0"/>
          </a:p>
        </p:txBody>
      </p:sp>
      <p:sp>
        <p:nvSpPr>
          <p:cNvPr id="5" name="Footer Placeholder 4"/>
          <p:cNvSpPr>
            <a:spLocks noGrp="1"/>
          </p:cNvSpPr>
          <p:nvPr>
            <p:ph type="ftr" sz="quarter" idx="11"/>
          </p:nvPr>
        </p:nvSpPr>
        <p:spPr/>
        <p:txBody>
          <a:bodyPr/>
          <a:lstStyle/>
          <a:p>
            <a:r>
              <a:rPr lang="en-US" smtClean="0"/>
              <a:t>DH2014 - Diagnosing Page Image Problems with Post-OCR Triage for eMOP</a:t>
            </a:r>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9</a:t>
            </a:fld>
            <a:endParaRPr lang="en-US"/>
          </a:p>
        </p:txBody>
      </p:sp>
      <p:pic>
        <p:nvPicPr>
          <p:cNvPr id="8" name="Picture 7" descr="Denoise-text-EEBO-46557-1-BEFOR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883" y="948470"/>
            <a:ext cx="4810954" cy="5407880"/>
          </a:xfrm>
          <a:prstGeom prst="rect">
            <a:avLst/>
          </a:prstGeom>
          <a:noFill/>
          <a:ln>
            <a:solidFill>
              <a:srgbClr val="000090"/>
            </a:solidFill>
          </a:ln>
        </p:spPr>
      </p:pic>
      <p:pic>
        <p:nvPicPr>
          <p:cNvPr id="9" name="Picture 8" descr="Denoise-text-EEBO-46557-1-AFT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9805" y="2101432"/>
            <a:ext cx="3313712" cy="3893612"/>
          </a:xfrm>
          <a:prstGeom prst="rect">
            <a:avLst/>
          </a:prstGeom>
          <a:noFill/>
          <a:ln>
            <a:solidFill>
              <a:srgbClr val="000090"/>
            </a:solidFill>
          </a:ln>
        </p:spPr>
      </p:pic>
      <p:pic>
        <p:nvPicPr>
          <p:cNvPr id="7" name="Picture 6" descr="Denoise-text-EEBO-46557-1.tiff"/>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45580" y="1139129"/>
            <a:ext cx="2204225" cy="3840362"/>
          </a:xfrm>
          <a:prstGeom prst="rect">
            <a:avLst/>
          </a:prstGeom>
        </p:spPr>
      </p:pic>
      <p:sp>
        <p:nvSpPr>
          <p:cNvPr id="10" name="TextBox 9"/>
          <p:cNvSpPr txBox="1"/>
          <p:nvPr/>
        </p:nvSpPr>
        <p:spPr>
          <a:xfrm>
            <a:off x="3350519" y="5132616"/>
            <a:ext cx="1471940" cy="369332"/>
          </a:xfrm>
          <a:prstGeom prst="rect">
            <a:avLst/>
          </a:prstGeom>
          <a:noFill/>
        </p:spPr>
        <p:txBody>
          <a:bodyPr wrap="none" rtlCol="0">
            <a:spAutoFit/>
          </a:bodyPr>
          <a:lstStyle/>
          <a:p>
            <a:r>
              <a:rPr lang="en-US" dirty="0" smtClean="0">
                <a:solidFill>
                  <a:srgbClr val="C64847"/>
                </a:solidFill>
              </a:rPr>
              <a:t>Before: 35%</a:t>
            </a:r>
            <a:endParaRPr lang="en-US" dirty="0">
              <a:solidFill>
                <a:srgbClr val="C64847"/>
              </a:solidFill>
            </a:endParaRPr>
          </a:p>
        </p:txBody>
      </p:sp>
      <p:sp>
        <p:nvSpPr>
          <p:cNvPr id="11" name="TextBox 10"/>
          <p:cNvSpPr txBox="1"/>
          <p:nvPr/>
        </p:nvSpPr>
        <p:spPr>
          <a:xfrm>
            <a:off x="5982011" y="5132616"/>
            <a:ext cx="1288108" cy="369332"/>
          </a:xfrm>
          <a:prstGeom prst="rect">
            <a:avLst/>
          </a:prstGeom>
          <a:noFill/>
        </p:spPr>
        <p:txBody>
          <a:bodyPr wrap="none" rtlCol="0">
            <a:spAutoFit/>
          </a:bodyPr>
          <a:lstStyle/>
          <a:p>
            <a:r>
              <a:rPr lang="en-US" dirty="0" smtClean="0">
                <a:solidFill>
                  <a:srgbClr val="C64847"/>
                </a:solidFill>
              </a:rPr>
              <a:t>After: 58%</a:t>
            </a:r>
            <a:endParaRPr lang="en-US" dirty="0">
              <a:solidFill>
                <a:srgbClr val="C64847"/>
              </a:solidFill>
            </a:endParaRPr>
          </a:p>
        </p:txBody>
      </p:sp>
    </p:spTree>
    <p:extLst>
      <p:ext uri="{BB962C8B-B14F-4D97-AF65-F5344CB8AC3E}">
        <p14:creationId xmlns:p14="http://schemas.microsoft.com/office/powerpoint/2010/main" val="243124466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laza">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Plaza">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laza">
      <a:fillStyleLst>
        <a:solidFill>
          <a:schemeClr val="phClr"/>
        </a:solidFill>
        <a:gradFill rotWithShape="1">
          <a:gsLst>
            <a:gs pos="0">
              <a:schemeClr val="phClr">
                <a:tint val="100000"/>
                <a:shade val="60000"/>
                <a:satMod val="135000"/>
              </a:schemeClr>
            </a:gs>
            <a:gs pos="100000">
              <a:schemeClr val="phClr">
                <a:tint val="100000"/>
                <a:shade val="100000"/>
                <a:satMod val="135000"/>
              </a:schemeClr>
            </a:gs>
          </a:gsLst>
          <a:lin ang="16200000" scaled="1"/>
        </a:gradFill>
        <a:gradFill rotWithShape="1">
          <a:gsLst>
            <a:gs pos="0">
              <a:schemeClr val="phClr">
                <a:shade val="70000"/>
                <a:satMod val="120000"/>
              </a:schemeClr>
            </a:gs>
            <a:gs pos="35000">
              <a:schemeClr val="phClr">
                <a:shade val="100000"/>
                <a:satMod val="150000"/>
              </a:schemeClr>
            </a:gs>
            <a:gs pos="70000">
              <a:schemeClr val="phClr">
                <a:tint val="100000"/>
                <a:shade val="100000"/>
                <a:satMod val="200000"/>
                <a:greenMod val="100000"/>
              </a:schemeClr>
            </a:gs>
            <a:gs pos="100000">
              <a:schemeClr val="phClr">
                <a:tint val="100000"/>
                <a:shade val="100000"/>
                <a:satMod val="250000"/>
                <a:greenMod val="100000"/>
              </a:schemeClr>
            </a:gs>
          </a:gsLst>
          <a:lin ang="162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innerShdw blurRad="190500" dist="63500" dir="5400000">
              <a:srgbClr val="FFFFFF">
                <a:alpha val="65000"/>
              </a:srgbClr>
            </a:innerShdw>
          </a:effectLst>
          <a:scene3d>
            <a:camera prst="orthographicFront">
              <a:rot lat="0" lon="0" rev="0"/>
            </a:camera>
            <a:lightRig rig="twoPt" dir="r">
              <a:rot lat="0" lon="0" rev="6000000"/>
            </a:lightRig>
          </a:scene3d>
          <a:sp3d prstMaterial="matte">
            <a:bevelT w="0" h="0" prst="relaxedInset"/>
          </a:sp3d>
        </a:effectStyle>
        <a:effectStyle>
          <a:effectLst>
            <a:innerShdw blurRad="50800" dist="25400" dir="13500000">
              <a:srgbClr val="FFFFFF">
                <a:alpha val="75000"/>
              </a:srgbClr>
            </a:innerShdw>
            <a:outerShdw blurRad="88900" dist="38100" dir="6600000" sx="101000" sy="101000" rotWithShape="0">
              <a:srgbClr val="000000">
                <a:alpha val="50000"/>
              </a:srgbClr>
            </a:outerShdw>
          </a:effectLst>
          <a:scene3d>
            <a:camera prst="perspectiveFront" fov="3000000"/>
            <a:lightRig rig="morning" dir="tl">
              <a:rot lat="0" lon="0" rev="1800000"/>
            </a:lightRig>
          </a:scene3d>
          <a:sp3d contourW="38100" prstMaterial="softEdge">
            <a:bevelT w="25400" h="38100"/>
            <a:contourClr>
              <a:schemeClr val="phClr">
                <a:tint val="6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Plaza.thmx</Template>
  <TotalTime>37526</TotalTime>
  <Words>1803</Words>
  <Application>Microsoft Macintosh PowerPoint</Application>
  <PresentationFormat>On-screen Show (4:3)</PresentationFormat>
  <Paragraphs>223</Paragraphs>
  <Slides>21</Slides>
  <Notes>6</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Plaza</vt:lpstr>
      <vt:lpstr>eMOP Post-OCR Triage</vt:lpstr>
      <vt:lpstr>eMOP Info</vt:lpstr>
      <vt:lpstr>The Numbers</vt:lpstr>
      <vt:lpstr>Page Images</vt:lpstr>
      <vt:lpstr>The Constraints</vt:lpstr>
      <vt:lpstr>Post-Processing Triage</vt:lpstr>
      <vt:lpstr>Post-Processing</vt:lpstr>
      <vt:lpstr> Triage: De-noising</vt:lpstr>
      <vt:lpstr>Triage: De-noising</vt:lpstr>
      <vt:lpstr>Triage: De-noising</vt:lpstr>
      <vt:lpstr>Triage: Estimated Correctability</vt:lpstr>
      <vt:lpstr>Triage: Estimated Correctability</vt:lpstr>
      <vt:lpstr>Treatment: Page Correction</vt:lpstr>
      <vt:lpstr>Treatment: Page Correction</vt:lpstr>
      <vt:lpstr>Treatment: Page Correction</vt:lpstr>
      <vt:lpstr>Treatment: Page Correction</vt:lpstr>
      <vt:lpstr>Treatment: Results</vt:lpstr>
      <vt:lpstr>Treatment: Results</vt:lpstr>
      <vt:lpstr>Diagnosis: Page Tagging</vt:lpstr>
      <vt:lpstr>Further/Current Work</vt:lpstr>
      <vt:lpstr>The end</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 Christy</dc:creator>
  <cp:lastModifiedBy>Matt Christy</cp:lastModifiedBy>
  <cp:revision>124</cp:revision>
  <dcterms:created xsi:type="dcterms:W3CDTF">2014-04-16T02:24:52Z</dcterms:created>
  <dcterms:modified xsi:type="dcterms:W3CDTF">2014-07-11T11:09:18Z</dcterms:modified>
</cp:coreProperties>
</file>

<file path=docProps/thumbnail.jpeg>
</file>